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4"/>
    <p:sldMasterId id="2147483693" r:id="rId5"/>
  </p:sldMasterIdLst>
  <p:notesMasterIdLst>
    <p:notesMasterId r:id="rId24"/>
  </p:notesMasterIdLst>
  <p:handoutMasterIdLst>
    <p:handoutMasterId r:id="rId25"/>
  </p:handoutMasterIdLst>
  <p:sldIdLst>
    <p:sldId id="256" r:id="rId6"/>
    <p:sldId id="264" r:id="rId7"/>
    <p:sldId id="269" r:id="rId8"/>
    <p:sldId id="273" r:id="rId9"/>
    <p:sldId id="271" r:id="rId10"/>
    <p:sldId id="281" r:id="rId11"/>
    <p:sldId id="276" r:id="rId12"/>
    <p:sldId id="274" r:id="rId13"/>
    <p:sldId id="277" r:id="rId14"/>
    <p:sldId id="278" r:id="rId15"/>
    <p:sldId id="288" r:id="rId16"/>
    <p:sldId id="283" r:id="rId17"/>
    <p:sldId id="284" r:id="rId18"/>
    <p:sldId id="279" r:id="rId19"/>
    <p:sldId id="287" r:id="rId20"/>
    <p:sldId id="285" r:id="rId21"/>
    <p:sldId id="286" r:id="rId22"/>
    <p:sldId id="280" r:id="rId23"/>
  </p:sldIdLst>
  <p:sldSz cx="9144000" cy="5143500" type="screen16x9"/>
  <p:notesSz cx="6858000" cy="9144000"/>
  <p:defaultTextStyle>
    <a:defPPr>
      <a:defRPr lang="nb-NO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3131"/>
    <a:srgbClr val="404040"/>
    <a:srgbClr val="CECECE"/>
    <a:srgbClr val="FFFFFF"/>
    <a:srgbClr val="F5F5F5"/>
    <a:srgbClr val="B2B2B2"/>
    <a:srgbClr val="767676"/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902" autoAdjust="0"/>
  </p:normalViewPr>
  <p:slideViewPr>
    <p:cSldViewPr snapToGrid="0">
      <p:cViewPr varScale="1">
        <p:scale>
          <a:sx n="129" d="100"/>
          <a:sy n="129" d="100"/>
        </p:scale>
        <p:origin x="110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535FC97-70EA-B84C-9CCC-228B20420085}" type="datetimeFigureOut">
              <a:rPr lang="nb-NO"/>
              <a:pPr>
                <a:defRPr/>
              </a:pPr>
              <a:t>17.10.2022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9B3FCC5-DD96-3643-9EF5-0E12DF182D2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3820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B5CB947-41A6-A94D-80EF-47AD980A54F4}" type="datetimeFigureOut">
              <a:rPr lang="nb-NO"/>
              <a:pPr>
                <a:defRPr/>
              </a:pPr>
              <a:t>17.10.2022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6B74B50-57CA-1945-A4A9-F18B0F3A212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6682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Power Point skal bruke for å lage knagger og minnebilder til hensikten med leksjonen. Det</a:t>
            </a:r>
            <a:r>
              <a:rPr lang="nb-NO" baseline="0" dirty="0" smtClean="0"/>
              <a:t> du skal si skal skrives her, under notater.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9522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0480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Sees i sammenheng med nivå</a:t>
            </a:r>
          </a:p>
          <a:p>
            <a:endParaRPr lang="nb-NO" dirty="0" smtClean="0"/>
          </a:p>
          <a:p>
            <a:r>
              <a:rPr lang="nb-NO" dirty="0" smtClean="0"/>
              <a:t>Hvordan kommer du frem til hensikten med skytingen( gjennom identifisering i  trening, </a:t>
            </a:r>
            <a:r>
              <a:rPr lang="nb-NO" dirty="0" err="1" smtClean="0"/>
              <a:t>tr-sjt</a:t>
            </a:r>
            <a:r>
              <a:rPr lang="nb-NO" dirty="0" smtClean="0"/>
              <a:t>, </a:t>
            </a:r>
            <a:r>
              <a:rPr lang="nb-NO" dirty="0" err="1" smtClean="0"/>
              <a:t>lf</a:t>
            </a:r>
            <a:endParaRPr lang="nb-NO" dirty="0" smtClean="0"/>
          </a:p>
          <a:p>
            <a:r>
              <a:rPr lang="nb-NO" dirty="0" smtClean="0"/>
              <a:t>Oppdrag, fokusområder i område, i-</a:t>
            </a:r>
            <a:r>
              <a:rPr lang="nb-NO" dirty="0" err="1" smtClean="0"/>
              <a:t>sty</a:t>
            </a:r>
            <a:r>
              <a:rPr lang="nb-NO" baseline="0" dirty="0" smtClean="0"/>
              <a:t> distrikt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664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5180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Eget behov/</a:t>
            </a:r>
            <a:r>
              <a:rPr lang="nb-NO" baseline="0" dirty="0" smtClean="0"/>
              <a:t> </a:t>
            </a:r>
            <a:r>
              <a:rPr lang="nb-NO" baseline="0" dirty="0" err="1" smtClean="0"/>
              <a:t>løre</a:t>
            </a:r>
            <a:r>
              <a:rPr lang="nb-NO" baseline="0" dirty="0" smtClean="0"/>
              <a:t> seg/faglig oppdatering </a:t>
            </a:r>
            <a:r>
              <a:rPr lang="nb-NO" baseline="0" dirty="0" err="1" smtClean="0"/>
              <a:t>mtp</a:t>
            </a:r>
            <a:r>
              <a:rPr lang="nb-NO" baseline="0" dirty="0" smtClean="0"/>
              <a:t> demoer</a:t>
            </a:r>
          </a:p>
          <a:p>
            <a:endParaRPr lang="nb-NO" baseline="0" dirty="0" smtClean="0"/>
          </a:p>
          <a:p>
            <a:r>
              <a:rPr lang="nb-NO" baseline="0" dirty="0" smtClean="0"/>
              <a:t>Husk å meddele planen med de som skal være </a:t>
            </a:r>
            <a:r>
              <a:rPr lang="nb-NO" baseline="0" dirty="0" err="1" smtClean="0"/>
              <a:t>medsom</a:t>
            </a:r>
            <a:r>
              <a:rPr lang="nb-NO" baseline="0" dirty="0" smtClean="0"/>
              <a:t> instruktører og sikkerhetsapparat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0687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Skytebaneinstruksen beskriver tiltak som må iverksettes før skyting(</a:t>
            </a:r>
            <a:r>
              <a:rPr lang="nb-NO" dirty="0" err="1" smtClean="0"/>
              <a:t>f.eks</a:t>
            </a:r>
            <a:r>
              <a:rPr lang="nb-NO" dirty="0" smtClean="0"/>
              <a:t> flagg, vaktposter, </a:t>
            </a:r>
            <a:r>
              <a:rPr lang="nb-NO" dirty="0" err="1" smtClean="0"/>
              <a:t>osv</a:t>
            </a:r>
            <a:r>
              <a:rPr lang="nb-NO" dirty="0" smtClean="0"/>
              <a:t>)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2241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Bruk HJI hensiktsmessig</a:t>
            </a:r>
          </a:p>
          <a:p>
            <a:pPr lvl="1"/>
            <a:r>
              <a:rPr lang="nb-NO" dirty="0" smtClean="0"/>
              <a:t>Plassering og oppgaver</a:t>
            </a:r>
          </a:p>
          <a:p>
            <a:pPr lvl="1"/>
            <a:r>
              <a:rPr lang="nb-NO" dirty="0" smtClean="0"/>
              <a:t>Hvis nivået er lavt er det du som HI som har ansvar for at HJI får konkrete ting å følge med og rettlede på.</a:t>
            </a:r>
          </a:p>
          <a:p>
            <a:pPr lvl="1"/>
            <a:endParaRPr lang="nb-NO" dirty="0" smtClean="0"/>
          </a:p>
          <a:p>
            <a:r>
              <a:rPr lang="nb-NO" dirty="0" smtClean="0"/>
              <a:t>Skytingen skal være tilpasset det en normalt vil gjøre i kamp</a:t>
            </a:r>
          </a:p>
          <a:p>
            <a:pPr lvl="1"/>
            <a:r>
              <a:rPr lang="nb-NO" dirty="0" smtClean="0"/>
              <a:t>Unngå å lær inn uvaner</a:t>
            </a:r>
          </a:p>
          <a:p>
            <a:pPr lvl="1"/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0314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3686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Visitasjon, personlig ansvar,</a:t>
            </a:r>
            <a:r>
              <a:rPr lang="nb-NO" baseline="0" dirty="0" smtClean="0"/>
              <a:t> deretter makkerpar, til slutt instruktør kontroll.</a:t>
            </a:r>
          </a:p>
          <a:p>
            <a:r>
              <a:rPr lang="nb-NO" baseline="0" dirty="0" err="1" smtClean="0"/>
              <a:t>Ammo</a:t>
            </a:r>
            <a:r>
              <a:rPr lang="nb-NO" baseline="0" dirty="0" smtClean="0"/>
              <a:t> amnesti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3686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Unntak</a:t>
            </a:r>
            <a:r>
              <a:rPr lang="nb-NO" baseline="0" dirty="0" smtClean="0"/>
              <a:t> er for eksempel at vognkommandør er sikkerhetskontrollør på eget dekkmerke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3686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Visitasjon, personlig ansvar,</a:t>
            </a:r>
            <a:r>
              <a:rPr lang="nb-NO" baseline="0" dirty="0" smtClean="0"/>
              <a:t> deretter makkerpar, til slutt instruktør kontroll.</a:t>
            </a:r>
          </a:p>
          <a:p>
            <a:r>
              <a:rPr lang="nb-NO" baseline="0" dirty="0" err="1" smtClean="0"/>
              <a:t>Ammo</a:t>
            </a:r>
            <a:r>
              <a:rPr lang="nb-NO" baseline="0" dirty="0" smtClean="0"/>
              <a:t> amnesti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969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Visitasjon, personlig ansvar,</a:t>
            </a:r>
            <a:r>
              <a:rPr lang="nb-NO" baseline="0" dirty="0" smtClean="0"/>
              <a:t> deretter makkerpar, til slutt instruktør kontroll.</a:t>
            </a:r>
          </a:p>
          <a:p>
            <a:r>
              <a:rPr lang="nb-NO" baseline="0" dirty="0" err="1" smtClean="0"/>
              <a:t>Ammo</a:t>
            </a:r>
            <a:r>
              <a:rPr lang="nb-NO" baseline="0" dirty="0" smtClean="0"/>
              <a:t> amnesti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36864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Visitasjon, personlig ansvar,</a:t>
            </a:r>
            <a:r>
              <a:rPr lang="nb-NO" baseline="0" dirty="0" smtClean="0"/>
              <a:t> deretter makkerpar, til slutt instruktør kontroll.</a:t>
            </a:r>
          </a:p>
          <a:p>
            <a:r>
              <a:rPr lang="nb-NO" baseline="0" dirty="0" err="1" smtClean="0"/>
              <a:t>Ammo</a:t>
            </a:r>
            <a:r>
              <a:rPr lang="nb-NO" baseline="0" dirty="0" smtClean="0"/>
              <a:t> amnesti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B74B50-57CA-1945-A4A9-F18B0F3A212E}" type="slidenum">
              <a:rPr lang="nb-NO" smtClean="0"/>
              <a:pPr>
                <a:defRPr/>
              </a:pPr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3686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5963" y="357249"/>
            <a:ext cx="611187" cy="742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E0B27D4B-E656-9743-B7A2-43732C218AD4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51303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89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6E249CA-0250-3249-9197-95F0D8C55040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00258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o bilder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20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E1E4C9E-C005-E44A-A2A9-6F1D2A14CF9F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8" name="Plassholder for bilde 3"/>
          <p:cNvSpPr>
            <a:spLocks noGrp="1"/>
          </p:cNvSpPr>
          <p:nvPr>
            <p:ph type="pic" sz="quarter" idx="21"/>
          </p:nvPr>
        </p:nvSpPr>
        <p:spPr>
          <a:xfrm>
            <a:off x="4596684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pic>
        <p:nvPicPr>
          <p:cNvPr id="11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89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3624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re bilder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ett linje 6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487363" y="1416050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tel 6"/>
          <p:cNvSpPr>
            <a:spLocks noGrp="1"/>
          </p:cNvSpPr>
          <p:nvPr>
            <p:ph type="title"/>
          </p:nvPr>
        </p:nvSpPr>
        <p:spPr>
          <a:xfrm>
            <a:off x="379414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1" name="Plassholder for dato 7"/>
          <p:cNvSpPr>
            <a:spLocks noGrp="1"/>
          </p:cNvSpPr>
          <p:nvPr>
            <p:ph type="dt" sz="half" idx="23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068A815-FE9A-CD46-AC02-0B320FCA5830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6" name="Plassholder for bilde 3"/>
          <p:cNvSpPr>
            <a:spLocks noGrp="1"/>
          </p:cNvSpPr>
          <p:nvPr>
            <p:ph type="pic" sz="quarter" idx="24"/>
          </p:nvPr>
        </p:nvSpPr>
        <p:spPr>
          <a:xfrm>
            <a:off x="4596684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20" name="Plassholder for bilde 3"/>
          <p:cNvSpPr>
            <a:spLocks noGrp="1"/>
          </p:cNvSpPr>
          <p:nvPr>
            <p:ph type="pic" sz="quarter" idx="25"/>
          </p:nvPr>
        </p:nvSpPr>
        <p:spPr>
          <a:xfrm>
            <a:off x="4596685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22" name="Plassholder for bilde 3"/>
          <p:cNvSpPr>
            <a:spLocks noGrp="1"/>
          </p:cNvSpPr>
          <p:nvPr>
            <p:ph type="pic" sz="quarter" idx="26"/>
          </p:nvPr>
        </p:nvSpPr>
        <p:spPr>
          <a:xfrm>
            <a:off x="6869317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pic>
        <p:nvPicPr>
          <p:cNvPr id="13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89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660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C82C8DC-AD1A-F347-8691-A7730C032184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2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pic>
        <p:nvPicPr>
          <p:cNvPr id="11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5374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326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o bilder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cxnSp>
        <p:nvCxnSpPr>
          <p:cNvPr id="5" name="Rett linje 4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dato 7"/>
          <p:cNvSpPr>
            <a:spLocks noGrp="1"/>
          </p:cNvSpPr>
          <p:nvPr>
            <p:ph type="dt" sz="half" idx="21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9231656-746D-034F-B8C4-EEE5E29B43DA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6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91526" y="96684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8" name="Plassholder for bilde 3"/>
          <p:cNvSpPr>
            <a:spLocks noGrp="1"/>
          </p:cNvSpPr>
          <p:nvPr>
            <p:ph type="pic" sz="quarter" idx="22"/>
          </p:nvPr>
        </p:nvSpPr>
        <p:spPr>
          <a:xfrm>
            <a:off x="91526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pic>
        <p:nvPicPr>
          <p:cNvPr id="11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5374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1312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re bilder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5086350" y="1416050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dato 7"/>
          <p:cNvSpPr>
            <a:spLocks noGrp="1"/>
          </p:cNvSpPr>
          <p:nvPr>
            <p:ph type="dt" sz="half" idx="24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15EE319-9B11-534C-B53F-381DFDED9D03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8" name="Plassholder for bilde 3"/>
          <p:cNvSpPr>
            <a:spLocks noGrp="1"/>
          </p:cNvSpPr>
          <p:nvPr>
            <p:ph type="pic" sz="quarter" idx="25"/>
          </p:nvPr>
        </p:nvSpPr>
        <p:spPr>
          <a:xfrm>
            <a:off x="91526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9" name="Plassholder for bilde 3"/>
          <p:cNvSpPr>
            <a:spLocks noGrp="1"/>
          </p:cNvSpPr>
          <p:nvPr>
            <p:ph type="pic" sz="quarter" idx="26"/>
          </p:nvPr>
        </p:nvSpPr>
        <p:spPr>
          <a:xfrm>
            <a:off x="91527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20" name="Plassholder for bilde 3"/>
          <p:cNvSpPr>
            <a:spLocks noGrp="1"/>
          </p:cNvSpPr>
          <p:nvPr>
            <p:ph type="pic" sz="quarter" idx="27"/>
          </p:nvPr>
        </p:nvSpPr>
        <p:spPr>
          <a:xfrm>
            <a:off x="2364159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pic>
        <p:nvPicPr>
          <p:cNvPr id="14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5374" y="98535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783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276046"/>
            <a:ext cx="8359244" cy="3412371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666751"/>
            <a:ext cx="8360366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A52E12F-0C81-4245-859F-CDD4C33797BA}" type="datetime3">
              <a:rPr lang="en-US" smtClean="0"/>
              <a:t>17 October 2022</a:t>
            </a:fld>
            <a:endParaRPr lang="nb-NO" dirty="0"/>
          </a:p>
        </p:txBody>
      </p:sp>
      <p:pic>
        <p:nvPicPr>
          <p:cNvPr id="8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89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77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8206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A68788A-D3C8-5B45-B1B2-8EC93B67E0EB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pic>
        <p:nvPicPr>
          <p:cNvPr id="11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89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5749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23184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276046"/>
            <a:ext cx="5312834" cy="3417662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546551"/>
            <a:ext cx="5313364" cy="589644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36EA06A-A81D-D240-BE44-32EBD05E99CD}" type="datetime3">
              <a:rPr lang="en-US" smtClean="0"/>
              <a:t>17 October 2022</a:t>
            </a:fld>
            <a:endParaRPr lang="nb-NO" dirty="0"/>
          </a:p>
        </p:txBody>
      </p:sp>
      <p:pic>
        <p:nvPicPr>
          <p:cNvPr id="8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89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251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3"/>
          </p:nvPr>
        </p:nvSpPr>
        <p:spPr>
          <a:xfrm>
            <a:off x="92075" y="95250"/>
            <a:ext cx="8959850" cy="4953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4"/>
          </p:nvPr>
        </p:nvSpPr>
        <p:spPr>
          <a:xfrm>
            <a:off x="2852738" y="5475288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918C3D43-121D-4B45-BB0A-5BCA39004A0A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5"/>
          </p:nvPr>
        </p:nvSpPr>
        <p:spPr>
          <a:xfrm>
            <a:off x="2852738" y="5302250"/>
            <a:ext cx="3787775" cy="23336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9033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3"/>
          </p:nvPr>
        </p:nvSpPr>
        <p:spPr>
          <a:xfrm>
            <a:off x="92076" y="95250"/>
            <a:ext cx="4435108" cy="4953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4"/>
          </p:nvPr>
        </p:nvSpPr>
        <p:spPr>
          <a:xfrm>
            <a:off x="2852738" y="5475288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8B138732-E9EC-9343-A0B8-6E1EE7BB2B88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5"/>
          </p:nvPr>
        </p:nvSpPr>
        <p:spPr>
          <a:xfrm>
            <a:off x="2852738" y="5302250"/>
            <a:ext cx="3787775" cy="23336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Plassholder for bilde 5"/>
          <p:cNvSpPr>
            <a:spLocks noGrp="1"/>
          </p:cNvSpPr>
          <p:nvPr>
            <p:ph type="pic" sz="quarter" idx="16"/>
          </p:nvPr>
        </p:nvSpPr>
        <p:spPr>
          <a:xfrm>
            <a:off x="4619260" y="95250"/>
            <a:ext cx="4435108" cy="4953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746775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3"/>
          <p:cNvSpPr>
            <a:spLocks noGrp="1"/>
          </p:cNvSpPr>
          <p:nvPr>
            <p:ph type="dt" sz="half" idx="14"/>
          </p:nvPr>
        </p:nvSpPr>
        <p:spPr>
          <a:xfrm>
            <a:off x="2852738" y="5475288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65927FE7-3007-6C48-83A8-764029389804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5"/>
          </p:nvPr>
        </p:nvSpPr>
        <p:spPr>
          <a:xfrm>
            <a:off x="2852738" y="5302250"/>
            <a:ext cx="3787775" cy="23336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Plassholder for bilde 5"/>
          <p:cNvSpPr>
            <a:spLocks noGrp="1"/>
          </p:cNvSpPr>
          <p:nvPr>
            <p:ph type="pic" sz="quarter" idx="13"/>
          </p:nvPr>
        </p:nvSpPr>
        <p:spPr>
          <a:xfrm>
            <a:off x="92076" y="95250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6" name="Plassholder for bilde 5"/>
          <p:cNvSpPr>
            <a:spLocks noGrp="1"/>
          </p:cNvSpPr>
          <p:nvPr>
            <p:ph type="pic" sz="quarter" idx="16"/>
          </p:nvPr>
        </p:nvSpPr>
        <p:spPr>
          <a:xfrm>
            <a:off x="4619260" y="95250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9" name="Plassholder for bilde 5"/>
          <p:cNvSpPr>
            <a:spLocks noGrp="1"/>
          </p:cNvSpPr>
          <p:nvPr>
            <p:ph type="pic" sz="quarter" idx="21"/>
          </p:nvPr>
        </p:nvSpPr>
        <p:spPr>
          <a:xfrm>
            <a:off x="92076" y="2621882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20" name="Plassholder for bilde 5"/>
          <p:cNvSpPr>
            <a:spLocks noGrp="1"/>
          </p:cNvSpPr>
          <p:nvPr>
            <p:ph type="pic" sz="quarter" idx="22"/>
          </p:nvPr>
        </p:nvSpPr>
        <p:spPr>
          <a:xfrm>
            <a:off x="4619260" y="2621882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329007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k/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11"/>
          </p:nvPr>
        </p:nvSpPr>
        <p:spPr>
          <a:xfrm>
            <a:off x="467178" y="465585"/>
            <a:ext cx="8209644" cy="421233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 baseline="0">
                <a:solidFill>
                  <a:srgbClr val="31313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2"/>
          </p:nvPr>
        </p:nvSpPr>
        <p:spPr>
          <a:xfrm>
            <a:off x="2852738" y="5475288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00AA3AF8-5934-764E-8DD4-3CAB55D8A694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3"/>
          </p:nvPr>
        </p:nvSpPr>
        <p:spPr>
          <a:xfrm>
            <a:off x="2852738" y="5302250"/>
            <a:ext cx="3787775" cy="23336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3857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4796171"/>
            <a:ext cx="591353" cy="76559"/>
          </a:xfrm>
          <a:prstGeom prst="rect">
            <a:avLst/>
          </a:prstGeom>
        </p:spPr>
      </p:pic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7200" y="360284"/>
            <a:ext cx="609600" cy="73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144DA534-4A31-B94E-B17F-1F08892AE267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0223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- eg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13" name="Plassholder for bilde 2"/>
          <p:cNvSpPr>
            <a:spLocks noGrp="1"/>
          </p:cNvSpPr>
          <p:nvPr>
            <p:ph type="pic" sz="quarter" idx="14"/>
          </p:nvPr>
        </p:nvSpPr>
        <p:spPr>
          <a:xfrm>
            <a:off x="1928362" y="294597"/>
            <a:ext cx="738187" cy="88015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800" baseline="0"/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6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B8B79C4A-3010-6544-A227-C290E0438C77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7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  <p:pic>
        <p:nvPicPr>
          <p:cNvPr id="12" name="Bilde 11" descr="Forsvaret_navn_sor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4796171"/>
            <a:ext cx="591353" cy="76559"/>
          </a:xfrm>
          <a:prstGeom prst="rect">
            <a:avLst/>
          </a:prstGeom>
        </p:spPr>
      </p:pic>
      <p:sp>
        <p:nvSpPr>
          <p:cNvPr id="14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462029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5963" y="359326"/>
            <a:ext cx="611187" cy="738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621BED01-88E2-4F4F-BAAB-362F1A98094A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4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2" name="TekstSylinder 1"/>
          <p:cNvSpPr txBox="1"/>
          <p:nvPr userDrawn="1"/>
        </p:nvSpPr>
        <p:spPr>
          <a:xfrm>
            <a:off x="1830993" y="1097999"/>
            <a:ext cx="907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latin typeface="FORSVARET-Medium" panose="02000603030000020004" pitchFamily="2" charset="0"/>
              </a:rPr>
              <a:t>HVSKS</a:t>
            </a:r>
            <a:endParaRPr lang="nb-NO" dirty="0">
              <a:solidFill>
                <a:schemeClr val="bg1"/>
              </a:solidFill>
              <a:latin typeface="FORSVARET-Medium" panose="02000603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9220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87363" y="1409700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lassholder for innhold 5"/>
          <p:cNvSpPr>
            <a:spLocks noGrp="1"/>
          </p:cNvSpPr>
          <p:nvPr>
            <p:ph sz="quarter" idx="15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7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7D21B15-D8C7-854F-805E-8DA9B6D302B0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378377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1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pic>
        <p:nvPicPr>
          <p:cNvPr id="12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89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912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o bilder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87363" y="1409700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ssholder for innhold 5"/>
          <p:cNvSpPr>
            <a:spLocks noGrp="1"/>
          </p:cNvSpPr>
          <p:nvPr>
            <p:ph sz="quarter" idx="15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20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22147F0-20E5-5E4D-8F76-A853BF0B3B8A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4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596684" y="96684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21"/>
          </p:nvPr>
        </p:nvSpPr>
        <p:spPr>
          <a:xfrm>
            <a:off x="4596684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1" name="Tittel 6"/>
          <p:cNvSpPr>
            <a:spLocks noGrp="1"/>
          </p:cNvSpPr>
          <p:nvPr>
            <p:ph type="title"/>
          </p:nvPr>
        </p:nvSpPr>
        <p:spPr>
          <a:xfrm>
            <a:off x="378377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pic>
        <p:nvPicPr>
          <p:cNvPr id="12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89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4675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re bilder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487363" y="1409700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ssholder for innhold 5"/>
          <p:cNvSpPr>
            <a:spLocks noGrp="1"/>
          </p:cNvSpPr>
          <p:nvPr>
            <p:ph sz="quarter" idx="15"/>
          </p:nvPr>
        </p:nvSpPr>
        <p:spPr>
          <a:xfrm>
            <a:off x="379413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11" name="Plassholder for dato 7"/>
          <p:cNvSpPr>
            <a:spLocks noGrp="1"/>
          </p:cNvSpPr>
          <p:nvPr>
            <p:ph type="dt" sz="half" idx="23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220648B-76FC-C546-87F4-77F4C2429286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3" name="Tittel 6"/>
          <p:cNvSpPr>
            <a:spLocks noGrp="1"/>
          </p:cNvSpPr>
          <p:nvPr>
            <p:ph type="title"/>
          </p:nvPr>
        </p:nvSpPr>
        <p:spPr>
          <a:xfrm>
            <a:off x="378377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4" name="Plassholder for bilde 3"/>
          <p:cNvSpPr>
            <a:spLocks noGrp="1"/>
          </p:cNvSpPr>
          <p:nvPr>
            <p:ph type="pic" sz="quarter" idx="24"/>
          </p:nvPr>
        </p:nvSpPr>
        <p:spPr>
          <a:xfrm>
            <a:off x="4596684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25"/>
          </p:nvPr>
        </p:nvSpPr>
        <p:spPr>
          <a:xfrm>
            <a:off x="4596685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6" name="Plassholder for bilde 3"/>
          <p:cNvSpPr>
            <a:spLocks noGrp="1"/>
          </p:cNvSpPr>
          <p:nvPr>
            <p:ph type="pic" sz="quarter" idx="26"/>
          </p:nvPr>
        </p:nvSpPr>
        <p:spPr>
          <a:xfrm>
            <a:off x="6869317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pic>
        <p:nvPicPr>
          <p:cNvPr id="12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89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8876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409700"/>
            <a:ext cx="598488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0CDEF52-6E46-154F-8BC1-91B0825BFFC8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84842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pic>
        <p:nvPicPr>
          <p:cNvPr id="12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5374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902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o bilder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5086350" y="1409700"/>
            <a:ext cx="598488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ssholder for innhold 5"/>
          <p:cNvSpPr>
            <a:spLocks noGrp="1"/>
          </p:cNvSpPr>
          <p:nvPr>
            <p:ph sz="quarter" idx="15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20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570493A-A70E-9741-A956-B1F2CC88FC7D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91526" y="96684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22"/>
          </p:nvPr>
        </p:nvSpPr>
        <p:spPr>
          <a:xfrm>
            <a:off x="91526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pic>
        <p:nvPicPr>
          <p:cNvPr id="11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5374" y="161357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1019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re bilder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635500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5086350" y="1409700"/>
            <a:ext cx="598488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ssholder for innhold 5"/>
          <p:cNvSpPr>
            <a:spLocks noGrp="1"/>
          </p:cNvSpPr>
          <p:nvPr>
            <p:ph sz="quarter" idx="15"/>
          </p:nvPr>
        </p:nvSpPr>
        <p:spPr>
          <a:xfrm>
            <a:off x="4977872" y="1477129"/>
            <a:ext cx="3779838" cy="3327703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23"/>
          </p:nvPr>
        </p:nvSpPr>
        <p:spPr>
          <a:xfrm>
            <a:off x="6623050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BBD7769-7584-F64C-8439-A07F303F5E25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4977591" y="751415"/>
            <a:ext cx="3779836" cy="589644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25"/>
          </p:nvPr>
        </p:nvSpPr>
        <p:spPr>
          <a:xfrm>
            <a:off x="91526" y="2623315"/>
            <a:ext cx="4453737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26"/>
          </p:nvPr>
        </p:nvSpPr>
        <p:spPr>
          <a:xfrm>
            <a:off x="91527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7" name="Plassholder for bilde 3"/>
          <p:cNvSpPr>
            <a:spLocks noGrp="1"/>
          </p:cNvSpPr>
          <p:nvPr>
            <p:ph type="pic" sz="quarter" idx="27"/>
          </p:nvPr>
        </p:nvSpPr>
        <p:spPr>
          <a:xfrm>
            <a:off x="2364159" y="96683"/>
            <a:ext cx="2181104" cy="2429948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pic>
        <p:nvPicPr>
          <p:cNvPr id="14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5374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69723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697" y="504386"/>
            <a:ext cx="7870606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5"/>
          <p:cNvSpPr>
            <a:spLocks noGrp="1"/>
          </p:cNvSpPr>
          <p:nvPr>
            <p:ph sz="quarter" idx="10"/>
          </p:nvPr>
        </p:nvSpPr>
        <p:spPr>
          <a:xfrm>
            <a:off x="622829" y="1276046"/>
            <a:ext cx="7886171" cy="3412371"/>
          </a:xfrm>
          <a:prstGeom prst="rect">
            <a:avLst/>
          </a:prstGeom>
          <a:noFill/>
        </p:spPr>
        <p:txBody>
          <a:bodyPr vert="horz" numCol="2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CD4C442-4273-284C-8CBB-DDA5B0736472}" type="datetime3">
              <a:rPr lang="en-US" smtClean="0"/>
              <a:t>17 October 2022</a:t>
            </a:fld>
            <a:endParaRPr lang="nb-NO" dirty="0"/>
          </a:p>
        </p:txBody>
      </p:sp>
      <p:pic>
        <p:nvPicPr>
          <p:cNvPr id="8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89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8724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DD6FABC-2E68-2847-9D2D-609D91FF7867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8" name="Tittel 6"/>
          <p:cNvSpPr>
            <a:spLocks noGrp="1"/>
          </p:cNvSpPr>
          <p:nvPr>
            <p:ph type="title"/>
          </p:nvPr>
        </p:nvSpPr>
        <p:spPr>
          <a:xfrm>
            <a:off x="1135062" y="666751"/>
            <a:ext cx="6865938" cy="470956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9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424214"/>
            <a:ext cx="3388178" cy="376238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3388179" cy="2883203"/>
          </a:xfrm>
          <a:prstGeom prst="rect">
            <a:avLst/>
          </a:prstGeom>
          <a:noFill/>
        </p:spPr>
        <p:txBody>
          <a:bodyPr vert="horz" numCol="1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chemeClr val="bg1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pic>
        <p:nvPicPr>
          <p:cNvPr id="13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89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18867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1217613"/>
            <a:ext cx="600075" cy="0"/>
          </a:xfrm>
          <a:prstGeom prst="line">
            <a:avLst/>
          </a:prstGeom>
          <a:ln w="6350">
            <a:solidFill>
              <a:srgbClr val="4040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5"/>
          <p:cNvSpPr>
            <a:spLocks noGrp="1"/>
          </p:cNvSpPr>
          <p:nvPr>
            <p:ph sz="quarter" idx="10"/>
          </p:nvPr>
        </p:nvSpPr>
        <p:spPr>
          <a:xfrm>
            <a:off x="1898121" y="1276046"/>
            <a:ext cx="5335588" cy="34123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EFEFEF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EFEFEF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redigere</a:t>
            </a:r>
            <a:r>
              <a:rPr lang="en-US" dirty="0" smtClean="0"/>
              <a:t> </a:t>
            </a:r>
            <a:r>
              <a:rPr lang="en-US" dirty="0" err="1" smtClean="0"/>
              <a:t>tekststiler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malen</a:t>
            </a:r>
            <a:endParaRPr lang="en-US" dirty="0" smtClean="0"/>
          </a:p>
          <a:p>
            <a:pPr lvl="1"/>
            <a:r>
              <a:rPr lang="en-US" dirty="0" smtClean="0"/>
              <a:t>Andre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2"/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3"/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en-US" dirty="0" smtClean="0"/>
          </a:p>
          <a:p>
            <a:pPr lvl="4"/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48037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767676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D23AD66-7C23-864D-85BB-F635DE0DF75C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888698" y="504386"/>
            <a:ext cx="5366604" cy="644804"/>
          </a:xfrm>
          <a:prstGeom prst="rect">
            <a:avLst/>
          </a:prstGeom>
        </p:spPr>
        <p:txBody>
          <a:bodyPr vert="horz" anchor="b"/>
          <a:lstStyle>
            <a:lvl1pPr>
              <a:defRPr spc="0"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pic>
        <p:nvPicPr>
          <p:cNvPr id="8" name="Bil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89" y="114292"/>
            <a:ext cx="381951" cy="461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5766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/>
          <p:cNvSpPr>
            <a:spLocks noGrp="1"/>
          </p:cNvSpPr>
          <p:nvPr>
            <p:ph type="pic" sz="quarter" idx="13"/>
          </p:nvPr>
        </p:nvSpPr>
        <p:spPr>
          <a:xfrm>
            <a:off x="92075" y="95250"/>
            <a:ext cx="8959850" cy="4953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nb-NO" noProof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4"/>
          </p:nvPr>
        </p:nvSpPr>
        <p:spPr>
          <a:xfrm>
            <a:off x="2239963" y="5337175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AD877146-4258-054E-8B20-CE964B77D285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5"/>
          </p:nvPr>
        </p:nvSpPr>
        <p:spPr>
          <a:xfrm>
            <a:off x="2239963" y="5164138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35985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5"/>
          <p:cNvSpPr>
            <a:spLocks noGrp="1"/>
          </p:cNvSpPr>
          <p:nvPr>
            <p:ph type="pic" sz="quarter" idx="13"/>
          </p:nvPr>
        </p:nvSpPr>
        <p:spPr>
          <a:xfrm>
            <a:off x="92076" y="95250"/>
            <a:ext cx="4435108" cy="4953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</a:lstStyle>
          <a:p>
            <a:pPr lvl="0"/>
            <a:r>
              <a:rPr lang="nb-NO" noProof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4" name="Plassholder for bilde 5"/>
          <p:cNvSpPr>
            <a:spLocks noGrp="1"/>
          </p:cNvSpPr>
          <p:nvPr>
            <p:ph type="pic" sz="quarter" idx="16"/>
          </p:nvPr>
        </p:nvSpPr>
        <p:spPr>
          <a:xfrm>
            <a:off x="4619260" y="95250"/>
            <a:ext cx="4435108" cy="4953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</a:lstStyle>
          <a:p>
            <a:pPr lvl="0"/>
            <a:r>
              <a:rPr lang="nb-NO" noProof="0" smtClean="0"/>
              <a:t>Dra bildet til plassholderen eller klikk ikonet for å legge 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5630326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5"/>
          <p:cNvSpPr>
            <a:spLocks noGrp="1"/>
          </p:cNvSpPr>
          <p:nvPr>
            <p:ph type="pic" sz="quarter" idx="13"/>
          </p:nvPr>
        </p:nvSpPr>
        <p:spPr>
          <a:xfrm>
            <a:off x="92076" y="95250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8" name="Plassholder for bilde 5"/>
          <p:cNvSpPr>
            <a:spLocks noGrp="1"/>
          </p:cNvSpPr>
          <p:nvPr>
            <p:ph type="pic" sz="quarter" idx="16"/>
          </p:nvPr>
        </p:nvSpPr>
        <p:spPr>
          <a:xfrm>
            <a:off x="4619260" y="95250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9" name="Plassholder for bilde 5"/>
          <p:cNvSpPr>
            <a:spLocks noGrp="1"/>
          </p:cNvSpPr>
          <p:nvPr>
            <p:ph type="pic" sz="quarter" idx="21"/>
          </p:nvPr>
        </p:nvSpPr>
        <p:spPr>
          <a:xfrm>
            <a:off x="92076" y="2621882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0" name="Plassholder for bilde 5"/>
          <p:cNvSpPr>
            <a:spLocks noGrp="1"/>
          </p:cNvSpPr>
          <p:nvPr>
            <p:ph type="pic" sz="quarter" idx="22"/>
          </p:nvPr>
        </p:nvSpPr>
        <p:spPr>
          <a:xfrm>
            <a:off x="4619260" y="2621882"/>
            <a:ext cx="4435108" cy="243138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1552927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k/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2"/>
          <p:cNvSpPr>
            <a:spLocks noGrp="1"/>
          </p:cNvSpPr>
          <p:nvPr>
            <p:ph sz="quarter" idx="11"/>
          </p:nvPr>
        </p:nvSpPr>
        <p:spPr>
          <a:xfrm>
            <a:off x="467178" y="465585"/>
            <a:ext cx="8209644" cy="421233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2"/>
          </p:nvPr>
        </p:nvSpPr>
        <p:spPr>
          <a:xfrm>
            <a:off x="2239963" y="5337175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6E0D86BB-BD34-A948-9EC6-2058101D0D5F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3"/>
          </p:nvPr>
        </p:nvSpPr>
        <p:spPr>
          <a:xfrm>
            <a:off x="2239963" y="5164138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83039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3" y="2982913"/>
            <a:ext cx="600075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7200" y="360285"/>
            <a:ext cx="609600" cy="73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080834"/>
            <a:ext cx="3768724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3053056"/>
            <a:ext cx="3768726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4144963"/>
            <a:ext cx="3778250" cy="233362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56BD518F-36A3-7647-87DB-83DBBF61F7A6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3973513"/>
            <a:ext cx="3778250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10" name="Bilde 9" descr="Forsvaret_navn_hvit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014" y="4797718"/>
            <a:ext cx="589972" cy="7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267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- eg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8" y="2982913"/>
            <a:ext cx="598487" cy="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/>
          <p:cNvCxnSpPr/>
          <p:nvPr/>
        </p:nvCxnSpPr>
        <p:spPr>
          <a:xfrm>
            <a:off x="4505325" y="0"/>
            <a:ext cx="0" cy="5143500"/>
          </a:xfrm>
          <a:prstGeom prst="line">
            <a:avLst/>
          </a:prstGeom>
          <a:ln w="6350">
            <a:solidFill>
              <a:srgbClr val="3131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382590" y="2080834"/>
            <a:ext cx="3777443" cy="79800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382589" y="3053056"/>
            <a:ext cx="3777445" cy="69353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7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  <p:sp>
        <p:nvSpPr>
          <p:cNvPr id="16" name="Plassholder for bilde 2"/>
          <p:cNvSpPr>
            <a:spLocks noGrp="1"/>
          </p:cNvSpPr>
          <p:nvPr>
            <p:ph type="pic" sz="quarter" idx="14"/>
          </p:nvPr>
        </p:nvSpPr>
        <p:spPr>
          <a:xfrm>
            <a:off x="1928362" y="294597"/>
            <a:ext cx="738187" cy="88015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800" baseline="0"/>
            </a:lvl1pPr>
          </a:lstStyle>
          <a:p>
            <a:pPr lvl="0"/>
            <a:r>
              <a:rPr lang="nb-NO" noProof="0" smtClean="0"/>
              <a:t>Dra bildet til plassholderen eller klikk ikonet for å legge til</a:t>
            </a:r>
            <a:endParaRPr lang="nb-NO" noProof="0" dirty="0"/>
          </a:p>
        </p:txBody>
      </p:sp>
      <p:sp>
        <p:nvSpPr>
          <p:cNvPr id="10" name="Plassholder for dato 3"/>
          <p:cNvSpPr>
            <a:spLocks noGrp="1"/>
          </p:cNvSpPr>
          <p:nvPr>
            <p:ph type="dt" sz="half" idx="16"/>
          </p:nvPr>
        </p:nvSpPr>
        <p:spPr>
          <a:xfrm>
            <a:off x="381000" y="4144963"/>
            <a:ext cx="3787775" cy="233362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FA20ACAC-695A-8947-BA1A-5923DDF5BB23}" type="datetime3">
              <a:rPr lang="en-US" smtClean="0"/>
              <a:t>17 October 2022</a:t>
            </a:fld>
            <a:endParaRPr lang="nb-NO" dirty="0"/>
          </a:p>
        </p:txBody>
      </p:sp>
      <p:sp>
        <p:nvSpPr>
          <p:cNvPr id="11" name="Plassholder for bunntekst 4"/>
          <p:cNvSpPr>
            <a:spLocks noGrp="1"/>
          </p:cNvSpPr>
          <p:nvPr>
            <p:ph type="ftr" sz="quarter" idx="17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  <p:pic>
        <p:nvPicPr>
          <p:cNvPr id="12" name="Bilde 11" descr="Forsvaret_navn_hvit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9" y="4797718"/>
            <a:ext cx="589972" cy="76380"/>
          </a:xfrm>
          <a:prstGeom prst="rect">
            <a:avLst/>
          </a:prstGeom>
        </p:spPr>
      </p:pic>
      <p:sp>
        <p:nvSpPr>
          <p:cNvPr id="14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596684" y="96684"/>
            <a:ext cx="4453737" cy="495000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dirty="0" smtClean="0"/>
              <a:t>Dra bildet til plassholderen eller klikk ikonet for å legge 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14521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78" r:id="rId9"/>
    <p:sldLayoutId id="2147483759" r:id="rId10"/>
    <p:sldLayoutId id="2147483760" r:id="rId11"/>
    <p:sldLayoutId id="2147483781" r:id="rId12"/>
    <p:sldLayoutId id="2147483782" r:id="rId13"/>
    <p:sldLayoutId id="2147483761" r:id="rId14"/>
    <p:sldLayoutId id="2147483762" r:id="rId15"/>
    <p:sldLayoutId id="2147483763" r:id="rId16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/>
          </p:cNvSpPr>
          <p:nvPr/>
        </p:nvSpPr>
        <p:spPr>
          <a:xfrm>
            <a:off x="92075" y="95250"/>
            <a:ext cx="8959850" cy="4953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9" r:id="rId9"/>
    <p:sldLayoutId id="2147483772" r:id="rId10"/>
    <p:sldLayoutId id="2147483773" r:id="rId11"/>
    <p:sldLayoutId id="2147483784" r:id="rId12"/>
    <p:sldLayoutId id="2147483783" r:id="rId13"/>
    <p:sldLayoutId id="2147483774" r:id="rId14"/>
    <p:sldLayoutId id="2147483775" r:id="rId15"/>
    <p:sldLayoutId id="2147483776" r:id="rId16"/>
  </p:sldLayoutIdLst>
  <p:hf sldNum="0" hd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2000" i="1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000" i="1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rgbClr val="EFEFEF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Planlegging og gjennomføring av skytebanetjeneste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294967295"/>
          </p:nvPr>
        </p:nvSpPr>
        <p:spPr>
          <a:xfrm>
            <a:off x="381000" y="3973513"/>
            <a:ext cx="3787775" cy="2317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nb-NO" dirty="0" smtClean="0"/>
              <a:t>Heimevernet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25" y="1162908"/>
            <a:ext cx="4460875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30" y="4782284"/>
            <a:ext cx="801933" cy="260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039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b="1" i="0" dirty="0" smtClean="0"/>
              <a:t>Leksjonsmål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4294967295"/>
          </p:nvPr>
        </p:nvSpPr>
        <p:spPr>
          <a:xfrm>
            <a:off x="222063" y="566925"/>
            <a:ext cx="672167" cy="238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nb-NO" sz="1200" dirty="0" smtClean="0">
                <a:latin typeface="FORSVARET-Medium" panose="02000603030000020004" pitchFamily="2" charset="0"/>
              </a:rPr>
              <a:t>HVSKS</a:t>
            </a:r>
            <a:endParaRPr lang="nb-NO" sz="1200" dirty="0">
              <a:latin typeface="FORSVARET-Medium" panose="02000603030000020004" pitchFamily="2" charset="0"/>
            </a:endParaRPr>
          </a:p>
          <a:p>
            <a:pPr>
              <a:defRPr/>
            </a:pPr>
            <a:endParaRPr lang="nb-NO" sz="1200" dirty="0">
              <a:latin typeface="FORSVARET-Medium" panose="02000603030000020004" pitchFamily="2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b-NO" dirty="0"/>
              <a:t>Etter leksjonen skal du/dere:</a:t>
            </a:r>
          </a:p>
          <a:p>
            <a:endParaRPr lang="nb-NO" dirty="0"/>
          </a:p>
        </p:txBody>
      </p:sp>
      <p:sp>
        <p:nvSpPr>
          <p:cNvPr id="12" name="Plassholder for innhold 11"/>
          <p:cNvSpPr>
            <a:spLocks noGrp="1"/>
          </p:cNvSpPr>
          <p:nvPr>
            <p:ph sz="quarter" idx="16"/>
          </p:nvPr>
        </p:nvSpPr>
        <p:spPr>
          <a:xfrm>
            <a:off x="1138464" y="1805214"/>
            <a:ext cx="6985628" cy="2883203"/>
          </a:xfrm>
        </p:spPr>
        <p:txBody>
          <a:bodyPr/>
          <a:lstStyle/>
          <a:p>
            <a:r>
              <a:rPr lang="nb-NO" dirty="0" smtClean="0"/>
              <a:t>Selvstendig gjennomføre grunnleggende skyting med egen tropp, herunder;</a:t>
            </a:r>
          </a:p>
          <a:p>
            <a:pPr lvl="1"/>
            <a:r>
              <a:rPr lang="nb-NO" dirty="0" smtClean="0"/>
              <a:t>Planlegging og forarbeid</a:t>
            </a:r>
          </a:p>
          <a:p>
            <a:pPr lvl="1"/>
            <a:r>
              <a:rPr lang="nb-NO" dirty="0" smtClean="0"/>
              <a:t>Organisering av skytebanen og gjennomføring</a:t>
            </a:r>
          </a:p>
          <a:p>
            <a:pPr lvl="1"/>
            <a:r>
              <a:rPr lang="nb-NO" dirty="0" smtClean="0"/>
              <a:t>Etterarbeid</a:t>
            </a:r>
          </a:p>
          <a:p>
            <a:pPr marL="327600" lvl="1" indent="0">
              <a:buNone/>
            </a:pPr>
            <a:endParaRPr lang="nb-NO" dirty="0" smtClean="0"/>
          </a:p>
          <a:p>
            <a:pPr marL="327600" lvl="1" indent="0">
              <a:buNone/>
            </a:pPr>
            <a:endParaRPr lang="nb-NO" dirty="0"/>
          </a:p>
          <a:p>
            <a:pPr marL="0" indent="-36000">
              <a:buNone/>
            </a:pPr>
            <a:endParaRPr lang="nb-NO" dirty="0" smtClean="0"/>
          </a:p>
          <a:p>
            <a:pPr marL="0" indent="-36000">
              <a:buNone/>
            </a:pPr>
            <a:endParaRPr lang="nb-NO" dirty="0"/>
          </a:p>
          <a:p>
            <a:pPr marL="0" indent="-36000">
              <a:buNone/>
            </a:pPr>
            <a:r>
              <a:rPr lang="nb-NO" dirty="0" smtClean="0"/>
              <a:t>Leksjonen må sees i sammenheng med praktisk gjennomføring.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836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Forarbeid:</a:t>
            </a:r>
          </a:p>
          <a:p>
            <a:pPr lvl="1"/>
            <a:r>
              <a:rPr lang="nb-NO" dirty="0" smtClean="0"/>
              <a:t>Verktøy og reglement</a:t>
            </a:r>
          </a:p>
          <a:p>
            <a:pPr lvl="1"/>
            <a:r>
              <a:rPr lang="nb-NO" dirty="0" smtClean="0"/>
              <a:t>Planlegging</a:t>
            </a:r>
          </a:p>
          <a:p>
            <a:pPr lvl="1"/>
            <a:r>
              <a:rPr lang="nb-NO" dirty="0" smtClean="0"/>
              <a:t>Klargjøring av skytebanen</a:t>
            </a:r>
            <a:br>
              <a:rPr lang="nb-NO" dirty="0" smtClean="0"/>
            </a:br>
            <a:endParaRPr lang="nb-NO" dirty="0"/>
          </a:p>
          <a:p>
            <a:r>
              <a:rPr lang="nb-NO" dirty="0" smtClean="0"/>
              <a:t>Gjennomføring:</a:t>
            </a:r>
          </a:p>
          <a:p>
            <a:pPr lvl="1"/>
            <a:r>
              <a:rPr lang="nb-NO" dirty="0" smtClean="0"/>
              <a:t>Før skyting</a:t>
            </a:r>
          </a:p>
          <a:p>
            <a:pPr lvl="1"/>
            <a:r>
              <a:rPr lang="nb-NO" dirty="0" smtClean="0"/>
              <a:t>Under skyting</a:t>
            </a:r>
          </a:p>
          <a:p>
            <a:pPr lvl="1"/>
            <a:r>
              <a:rPr lang="nb-NO" dirty="0" smtClean="0"/>
              <a:t>Roller og ansvar på skytebanen</a:t>
            </a:r>
            <a:endParaRPr lang="nb-NO" dirty="0"/>
          </a:p>
          <a:p>
            <a:r>
              <a:rPr lang="nb-NO" dirty="0" smtClean="0"/>
              <a:t>Etterarbeid</a:t>
            </a:r>
            <a:endParaRPr lang="nb-NO" dirty="0"/>
          </a:p>
          <a:p>
            <a:pPr marL="36000" indent="0">
              <a:buNone/>
            </a:pP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</a:t>
            </a:r>
            <a:endParaRPr lang="nb-NO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3" r="7493"/>
          <a:stretch>
            <a:fillRect/>
          </a:stretch>
        </p:blipFill>
        <p:spPr bwMode="auto">
          <a:xfrm>
            <a:off x="797993" y="652358"/>
            <a:ext cx="3248217" cy="361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55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Verktøy og reglement til bruk i planleggingen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b-NO" dirty="0" smtClean="0"/>
              <a:t>Må ha: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nb-NO" dirty="0" smtClean="0"/>
              <a:t>Bør ha: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nb-NO" dirty="0"/>
              <a:t>UD 2-1</a:t>
            </a:r>
          </a:p>
          <a:p>
            <a:r>
              <a:rPr lang="nb-NO" dirty="0"/>
              <a:t>Skytebaneinstrukser</a:t>
            </a:r>
          </a:p>
          <a:p>
            <a:r>
              <a:rPr lang="nb-NO" dirty="0"/>
              <a:t>Skyte tabeller</a:t>
            </a:r>
          </a:p>
          <a:p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5"/>
          </p:nvPr>
        </p:nvSpPr>
        <p:spPr>
          <a:xfrm>
            <a:off x="4612821" y="1805214"/>
            <a:ext cx="3701185" cy="2883203"/>
          </a:xfrm>
        </p:spPr>
        <p:txBody>
          <a:bodyPr/>
          <a:lstStyle/>
          <a:p>
            <a:r>
              <a:rPr lang="nb-NO" dirty="0" smtClean="0"/>
              <a:t>Håndbok for </a:t>
            </a:r>
            <a:r>
              <a:rPr lang="nb-NO" dirty="0" err="1" smtClean="0"/>
              <a:t>skyteinstruktøren</a:t>
            </a:r>
            <a:endParaRPr lang="nb-NO" dirty="0" smtClean="0"/>
          </a:p>
          <a:p>
            <a:r>
              <a:rPr lang="nb-NO" dirty="0" smtClean="0"/>
              <a:t>Våpen reglement/håndbok for aktuelle våpen</a:t>
            </a:r>
          </a:p>
          <a:p>
            <a:r>
              <a:rPr lang="nb-NO" dirty="0" smtClean="0"/>
              <a:t>UD 3-3 Råd og vink for instruktøren</a:t>
            </a:r>
          </a:p>
          <a:p>
            <a:r>
              <a:rPr lang="nb-NO" dirty="0" err="1" smtClean="0"/>
              <a:t>Skytterettledings</a:t>
            </a:r>
            <a:r>
              <a:rPr lang="nb-NO" dirty="0" smtClean="0"/>
              <a:t> verktøy(</a:t>
            </a:r>
            <a:r>
              <a:rPr lang="nb-NO" dirty="0" err="1" smtClean="0"/>
              <a:t>f.eks</a:t>
            </a:r>
            <a:r>
              <a:rPr lang="nb-NO" dirty="0" smtClean="0"/>
              <a:t> GRUS)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04" y="3054692"/>
            <a:ext cx="1035883" cy="1452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65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35062" y="263709"/>
            <a:ext cx="6865938" cy="873998"/>
          </a:xfrm>
        </p:spPr>
        <p:txBody>
          <a:bodyPr/>
          <a:lstStyle/>
          <a:p>
            <a:r>
              <a:rPr lang="nb-NO" dirty="0" smtClean="0"/>
              <a:t>Forarbeid:</a:t>
            </a:r>
            <a:br>
              <a:rPr lang="nb-NO" dirty="0" smtClean="0"/>
            </a:br>
            <a:r>
              <a:rPr lang="nb-NO" dirty="0" smtClean="0"/>
              <a:t>Planlegging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88896" y="1009217"/>
            <a:ext cx="2983369" cy="376238"/>
          </a:xfrm>
        </p:spPr>
        <p:txBody>
          <a:bodyPr/>
          <a:lstStyle/>
          <a:p>
            <a:r>
              <a:rPr lang="nb-NO" dirty="0" smtClean="0"/>
              <a:t>Følgende faktorer må kartlegges: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6"/>
          </p:nvPr>
        </p:nvSpPr>
        <p:spPr>
          <a:xfrm>
            <a:off x="62286" y="1368065"/>
            <a:ext cx="3630484" cy="2883203"/>
          </a:xfrm>
        </p:spPr>
        <p:txBody>
          <a:bodyPr>
            <a:normAutofit/>
          </a:bodyPr>
          <a:lstStyle/>
          <a:p>
            <a:r>
              <a:rPr lang="nb-NO" dirty="0" smtClean="0"/>
              <a:t>Hensikten med skytingen</a:t>
            </a:r>
          </a:p>
          <a:p>
            <a:pPr lvl="1"/>
            <a:r>
              <a:rPr lang="nb-NO" dirty="0" smtClean="0"/>
              <a:t>Utdanning/treningsmål</a:t>
            </a:r>
          </a:p>
          <a:p>
            <a:pPr lvl="1"/>
            <a:r>
              <a:rPr lang="nb-NO" dirty="0" smtClean="0"/>
              <a:t>Tabeller</a:t>
            </a:r>
          </a:p>
          <a:p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1297744" y="2230395"/>
            <a:ext cx="1392702" cy="2539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wrap="square" rtlCol="0" anchor="t">
            <a:spAutoFit/>
          </a:bodyPr>
          <a:lstStyle/>
          <a:p>
            <a:r>
              <a:rPr lang="nb-NO" sz="1050" dirty="0" smtClean="0">
                <a:solidFill>
                  <a:srgbClr val="313131"/>
                </a:solidFill>
                <a:latin typeface="Cambria"/>
                <a:cs typeface="Cambria"/>
              </a:rPr>
              <a:t>Utdanningsmål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6081997" y="902009"/>
            <a:ext cx="1392702" cy="2539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wrap="square" rtlCol="0" anchor="t">
            <a:spAutoFit/>
          </a:bodyPr>
          <a:lstStyle/>
          <a:p>
            <a:r>
              <a:rPr lang="nb-NO" sz="1050" dirty="0" err="1" smtClean="0">
                <a:solidFill>
                  <a:srgbClr val="313131"/>
                </a:solidFill>
                <a:latin typeface="Cambria"/>
                <a:cs typeface="Cambria"/>
              </a:rPr>
              <a:t>Skytetabeller</a:t>
            </a:r>
            <a:endParaRPr lang="nb-NO" sz="1050" dirty="0" smtClean="0">
              <a:solidFill>
                <a:srgbClr val="313131"/>
              </a:solidFill>
              <a:latin typeface="Cambria"/>
              <a:cs typeface="Cambria"/>
            </a:endParaRPr>
          </a:p>
        </p:txBody>
      </p:sp>
      <p:pic>
        <p:nvPicPr>
          <p:cNvPr id="1026" name="Picture 2" descr="\\DOMFS0008\Brukere$\cgammeltorp\Skrivebord\Enkeltmann skyti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7" y="2438544"/>
            <a:ext cx="4311202" cy="200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DOMFS0008\Brukere$\cgammeltorp\Skrivebord\Skjermbild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695" y="1192469"/>
            <a:ext cx="4731303" cy="112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DOMFS0008\Brukere$\cgammeltorp\Skrivebord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610" y="2390646"/>
            <a:ext cx="3054090" cy="276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Rett pil 18"/>
          <p:cNvCxnSpPr/>
          <p:nvPr/>
        </p:nvCxnSpPr>
        <p:spPr>
          <a:xfrm flipV="1">
            <a:off x="2690446" y="1952369"/>
            <a:ext cx="1900089" cy="939112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tt pil 9"/>
          <p:cNvCxnSpPr/>
          <p:nvPr/>
        </p:nvCxnSpPr>
        <p:spPr>
          <a:xfrm flipV="1">
            <a:off x="2690446" y="2230395"/>
            <a:ext cx="1900089" cy="661086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tt pil 15"/>
          <p:cNvCxnSpPr/>
          <p:nvPr/>
        </p:nvCxnSpPr>
        <p:spPr>
          <a:xfrm>
            <a:off x="1297744" y="3033584"/>
            <a:ext cx="3366932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74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Forarbeid:</a:t>
            </a:r>
            <a:br>
              <a:rPr lang="nb-NO" dirty="0" smtClean="0"/>
            </a:br>
            <a:r>
              <a:rPr lang="nb-NO" dirty="0" smtClean="0"/>
              <a:t>Planlegging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b-NO" dirty="0"/>
              <a:t>Følgende faktorer må kartlegges:</a:t>
            </a:r>
          </a:p>
          <a:p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Soldatenes standpunkt</a:t>
            </a:r>
          </a:p>
          <a:p>
            <a:r>
              <a:rPr lang="nb-NO" dirty="0"/>
              <a:t>Rammefaktorer</a:t>
            </a:r>
          </a:p>
          <a:p>
            <a:pPr lvl="1"/>
            <a:r>
              <a:rPr lang="nb-NO" dirty="0"/>
              <a:t>Hvilke våpen</a:t>
            </a:r>
          </a:p>
          <a:p>
            <a:pPr lvl="1"/>
            <a:r>
              <a:rPr lang="nb-NO" dirty="0"/>
              <a:t>Ammunisjon</a:t>
            </a:r>
          </a:p>
          <a:p>
            <a:pPr lvl="1"/>
            <a:r>
              <a:rPr lang="nb-NO" dirty="0"/>
              <a:t>Skytebaner og mål-materiell</a:t>
            </a:r>
          </a:p>
          <a:p>
            <a:pPr lvl="1"/>
            <a:r>
              <a:rPr lang="nb-NO" dirty="0"/>
              <a:t>Tid til </a:t>
            </a:r>
            <a:r>
              <a:rPr lang="nb-NO" dirty="0" err="1"/>
              <a:t>disp</a:t>
            </a:r>
            <a:endParaRPr lang="nb-NO" dirty="0"/>
          </a:p>
          <a:p>
            <a:r>
              <a:rPr lang="nb-NO" dirty="0"/>
              <a:t>Instruktør og sikkerhetskontrollør behov</a:t>
            </a:r>
          </a:p>
          <a:p>
            <a:r>
              <a:rPr lang="nb-NO" dirty="0"/>
              <a:t>Klargjøring av skytebane</a:t>
            </a:r>
          </a:p>
          <a:p>
            <a:r>
              <a:rPr lang="nb-NO" dirty="0"/>
              <a:t>Risikovurdering</a:t>
            </a:r>
          </a:p>
          <a:p>
            <a:r>
              <a:rPr lang="nb-NO" dirty="0"/>
              <a:t>Sanitetsplan</a:t>
            </a:r>
          </a:p>
          <a:p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5824025" y="4347027"/>
            <a:ext cx="286980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rtlCol="0" anchor="t">
            <a:spAutoFit/>
          </a:bodyPr>
          <a:lstStyle/>
          <a:p>
            <a:r>
              <a:rPr lang="nb-NO" sz="1400" dirty="0">
                <a:solidFill>
                  <a:srgbClr val="191919"/>
                </a:solidFill>
                <a:latin typeface="Cambria"/>
                <a:cs typeface="Cambria"/>
              </a:rPr>
              <a:t>Ikke la rammefaktorene bli en begrensing for å nå treningsmålene</a:t>
            </a:r>
          </a:p>
        </p:txBody>
      </p:sp>
    </p:spTree>
    <p:extLst>
      <p:ext uri="{BB962C8B-B14F-4D97-AF65-F5344CB8AC3E}">
        <p14:creationId xmlns:p14="http://schemas.microsoft.com/office/powerpoint/2010/main" val="192571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35062" y="436292"/>
            <a:ext cx="6865938" cy="470956"/>
          </a:xfrm>
        </p:spPr>
        <p:txBody>
          <a:bodyPr/>
          <a:lstStyle/>
          <a:p>
            <a:r>
              <a:rPr lang="nb-NO" dirty="0" smtClean="0"/>
              <a:t>Forarbeid:</a:t>
            </a: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Planlegging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5062" y="1095295"/>
            <a:ext cx="7161473" cy="376238"/>
          </a:xfrm>
        </p:spPr>
        <p:txBody>
          <a:bodyPr/>
          <a:lstStyle/>
          <a:p>
            <a:r>
              <a:rPr lang="nb-NO" dirty="0" smtClean="0"/>
              <a:t>Basert på faktorene, lag en plan på gjennomføringen 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382751"/>
            <a:ext cx="7063001" cy="3672469"/>
          </a:xfrm>
        </p:spPr>
        <p:txBody>
          <a:bodyPr>
            <a:normAutofit/>
          </a:bodyPr>
          <a:lstStyle/>
          <a:p>
            <a:r>
              <a:rPr lang="nb-NO" sz="1200" dirty="0" smtClean="0"/>
              <a:t>Tidsplan</a:t>
            </a:r>
          </a:p>
          <a:p>
            <a:pPr marL="36000" indent="0">
              <a:buNone/>
            </a:pPr>
            <a:endParaRPr lang="nb-NO" sz="1200" dirty="0"/>
          </a:p>
          <a:p>
            <a:pPr marL="36000" indent="0">
              <a:buNone/>
            </a:pPr>
            <a:endParaRPr lang="nb-NO" sz="1200" dirty="0" smtClean="0"/>
          </a:p>
          <a:p>
            <a:pPr marL="36000" indent="0">
              <a:buNone/>
            </a:pPr>
            <a:endParaRPr lang="nb-NO" sz="1200" dirty="0"/>
          </a:p>
          <a:p>
            <a:pPr marL="36000" indent="0">
              <a:buNone/>
            </a:pPr>
            <a:endParaRPr lang="nb-NO" sz="1200" dirty="0" smtClean="0"/>
          </a:p>
          <a:p>
            <a:pPr marL="36000" indent="0">
              <a:buNone/>
            </a:pPr>
            <a:endParaRPr lang="nb-NO" sz="1200" dirty="0" smtClean="0"/>
          </a:p>
          <a:p>
            <a:r>
              <a:rPr lang="nb-NO" sz="1200" dirty="0" smtClean="0"/>
              <a:t>Hvem gjør hva på standplass</a:t>
            </a:r>
          </a:p>
          <a:p>
            <a:pPr lvl="1"/>
            <a:r>
              <a:rPr lang="nb-NO" sz="1200" dirty="0" smtClean="0"/>
              <a:t>Klargjøring av banen</a:t>
            </a:r>
          </a:p>
          <a:p>
            <a:pPr lvl="1"/>
            <a:r>
              <a:rPr lang="nb-NO" sz="1200" dirty="0" smtClean="0"/>
              <a:t>Under gjennomføringen</a:t>
            </a:r>
          </a:p>
          <a:p>
            <a:pPr lvl="1"/>
            <a:r>
              <a:rPr lang="nb-NO" sz="1200" dirty="0" smtClean="0"/>
              <a:t>Gi klare arbeidsoppgaver til hjelpeinstruktørene</a:t>
            </a:r>
          </a:p>
          <a:p>
            <a:r>
              <a:rPr lang="nb-NO" sz="1200" dirty="0" smtClean="0"/>
              <a:t>Lag en gjennomføringsplan med:</a:t>
            </a:r>
          </a:p>
          <a:p>
            <a:pPr lvl="1"/>
            <a:r>
              <a:rPr lang="nb-NO" sz="1200" dirty="0" err="1" smtClean="0"/>
              <a:t>Sikkerhetsbrief</a:t>
            </a:r>
            <a:endParaRPr lang="nb-NO" sz="1200" dirty="0" smtClean="0"/>
          </a:p>
          <a:p>
            <a:pPr lvl="1"/>
            <a:r>
              <a:rPr lang="nb-NO" sz="1200" dirty="0" smtClean="0"/>
              <a:t>Hensikten med skytingen og tabeller som skal skytes</a:t>
            </a:r>
          </a:p>
          <a:p>
            <a:pPr lvl="1"/>
            <a:r>
              <a:rPr lang="nb-NO" sz="1200" dirty="0" smtClean="0"/>
              <a:t>Demoer som skal vises og momenter du ønsker å vektlegge</a:t>
            </a:r>
          </a:p>
          <a:p>
            <a:pPr lvl="1"/>
            <a:r>
              <a:rPr lang="nb-NO" sz="1200" dirty="0" smtClean="0"/>
              <a:t>Ved behov, ildordrer</a:t>
            </a:r>
          </a:p>
          <a:p>
            <a:pPr lvl="1"/>
            <a:r>
              <a:rPr lang="nb-NO" sz="1200" dirty="0" smtClean="0"/>
              <a:t>Oppsummering av skytingen/erfaringer som er blitt gjort</a:t>
            </a:r>
          </a:p>
          <a:p>
            <a:pPr lvl="1"/>
            <a:endParaRPr lang="nb-NO" sz="1200" dirty="0" smtClean="0"/>
          </a:p>
          <a:p>
            <a:pPr lvl="1"/>
            <a:endParaRPr lang="nb-NO" sz="1200" dirty="0" smtClean="0"/>
          </a:p>
          <a:p>
            <a:pPr lvl="1"/>
            <a:endParaRPr lang="nb-NO" sz="1200" dirty="0" smtClean="0"/>
          </a:p>
          <a:p>
            <a:pPr lvl="1"/>
            <a:endParaRPr lang="nb-NO" sz="1200" dirty="0" smtClean="0"/>
          </a:p>
          <a:p>
            <a:endParaRPr lang="nb-NO" sz="1200" dirty="0"/>
          </a:p>
        </p:txBody>
      </p:sp>
      <p:cxnSp>
        <p:nvCxnSpPr>
          <p:cNvPr id="5" name="Rett linje 4"/>
          <p:cNvCxnSpPr/>
          <p:nvPr/>
        </p:nvCxnSpPr>
        <p:spPr>
          <a:xfrm flipV="1">
            <a:off x="579863" y="2148468"/>
            <a:ext cx="8110654" cy="2230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/>
          <p:cNvCxnSpPr/>
          <p:nvPr/>
        </p:nvCxnSpPr>
        <p:spPr>
          <a:xfrm>
            <a:off x="1025912" y="2077845"/>
            <a:ext cx="0" cy="1858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/>
          <p:cNvCxnSpPr/>
          <p:nvPr/>
        </p:nvCxnSpPr>
        <p:spPr>
          <a:xfrm>
            <a:off x="583580" y="2077845"/>
            <a:ext cx="0" cy="1858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/>
          <p:cNvCxnSpPr/>
          <p:nvPr/>
        </p:nvCxnSpPr>
        <p:spPr>
          <a:xfrm>
            <a:off x="817756" y="2077845"/>
            <a:ext cx="0" cy="1858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/>
          <p:cNvCxnSpPr/>
          <p:nvPr/>
        </p:nvCxnSpPr>
        <p:spPr>
          <a:xfrm>
            <a:off x="8694234" y="2048107"/>
            <a:ext cx="0" cy="1858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/>
          <p:cNvCxnSpPr/>
          <p:nvPr/>
        </p:nvCxnSpPr>
        <p:spPr>
          <a:xfrm>
            <a:off x="8504663" y="2048106"/>
            <a:ext cx="0" cy="1858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/>
          <p:cNvCxnSpPr/>
          <p:nvPr/>
        </p:nvCxnSpPr>
        <p:spPr>
          <a:xfrm>
            <a:off x="8315120" y="2048106"/>
            <a:ext cx="0" cy="1858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tt linje 15"/>
          <p:cNvCxnSpPr/>
          <p:nvPr/>
        </p:nvCxnSpPr>
        <p:spPr>
          <a:xfrm>
            <a:off x="7396975" y="2048105"/>
            <a:ext cx="0" cy="1858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/>
          <p:cNvCxnSpPr/>
          <p:nvPr/>
        </p:nvCxnSpPr>
        <p:spPr>
          <a:xfrm>
            <a:off x="6660995" y="2657705"/>
            <a:ext cx="0" cy="1858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/>
          <p:cNvCxnSpPr/>
          <p:nvPr/>
        </p:nvCxnSpPr>
        <p:spPr>
          <a:xfrm flipH="1">
            <a:off x="6660995" y="2750631"/>
            <a:ext cx="7359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/>
          <p:cNvCxnSpPr/>
          <p:nvPr/>
        </p:nvCxnSpPr>
        <p:spPr>
          <a:xfrm>
            <a:off x="7396975" y="2657705"/>
            <a:ext cx="0" cy="1858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/>
          <p:cNvCxnSpPr/>
          <p:nvPr/>
        </p:nvCxnSpPr>
        <p:spPr>
          <a:xfrm>
            <a:off x="1234067" y="2085276"/>
            <a:ext cx="0" cy="1858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/>
          <p:cNvCxnSpPr/>
          <p:nvPr/>
        </p:nvCxnSpPr>
        <p:spPr>
          <a:xfrm>
            <a:off x="8155153" y="2029442"/>
            <a:ext cx="0" cy="1858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kstSylinder 22"/>
          <p:cNvSpPr txBox="1"/>
          <p:nvPr/>
        </p:nvSpPr>
        <p:spPr>
          <a:xfrm>
            <a:off x="3666321" y="1744930"/>
            <a:ext cx="806183" cy="276999"/>
          </a:xfrm>
          <a:prstGeom prst="rect">
            <a:avLst/>
          </a:prstGeom>
          <a:noFill/>
        </p:spPr>
        <p:txBody>
          <a:bodyPr vert="horz" wrap="none" rtlCol="0" anchor="t">
            <a:spAutoFit/>
          </a:bodyPr>
          <a:lstStyle/>
          <a:p>
            <a:r>
              <a:rPr lang="nb-NO" sz="1200" dirty="0" smtClean="0">
                <a:solidFill>
                  <a:schemeClr val="tx1"/>
                </a:solidFill>
                <a:latin typeface="Cambria"/>
                <a:cs typeface="Cambria"/>
              </a:rPr>
              <a:t>Hoveddel</a:t>
            </a:r>
            <a:endParaRPr lang="nb-NO" sz="1200" dirty="0" smtClean="0">
              <a:solidFill>
                <a:schemeClr val="tx1"/>
              </a:solidFill>
              <a:latin typeface="Cambria"/>
              <a:cs typeface="Cambria"/>
            </a:endParaRPr>
          </a:p>
        </p:txBody>
      </p:sp>
      <p:sp>
        <p:nvSpPr>
          <p:cNvPr id="26" name="TekstSylinder 25"/>
          <p:cNvSpPr txBox="1"/>
          <p:nvPr/>
        </p:nvSpPr>
        <p:spPr>
          <a:xfrm>
            <a:off x="6735851" y="2522843"/>
            <a:ext cx="596638" cy="276999"/>
          </a:xfrm>
          <a:prstGeom prst="rect">
            <a:avLst/>
          </a:prstGeom>
          <a:noFill/>
        </p:spPr>
        <p:txBody>
          <a:bodyPr vert="horz" wrap="none" rtlCol="0" anchor="t">
            <a:spAutoFit/>
          </a:bodyPr>
          <a:lstStyle/>
          <a:p>
            <a:r>
              <a:rPr lang="nb-NO" sz="1200" dirty="0" smtClean="0">
                <a:latin typeface="Cambria"/>
                <a:cs typeface="Cambria"/>
              </a:rPr>
              <a:t>Plan C</a:t>
            </a:r>
            <a:endParaRPr lang="nb-NO" sz="1200" dirty="0" smtClean="0">
              <a:solidFill>
                <a:schemeClr val="tx1"/>
              </a:solidFill>
              <a:latin typeface="Cambria"/>
              <a:cs typeface="Cambria"/>
            </a:endParaRPr>
          </a:p>
        </p:txBody>
      </p:sp>
      <p:sp>
        <p:nvSpPr>
          <p:cNvPr id="27" name="TekstSylinder 26"/>
          <p:cNvSpPr txBox="1"/>
          <p:nvPr/>
        </p:nvSpPr>
        <p:spPr>
          <a:xfrm>
            <a:off x="7509410" y="1925366"/>
            <a:ext cx="604653" cy="276999"/>
          </a:xfrm>
          <a:prstGeom prst="rect">
            <a:avLst/>
          </a:prstGeom>
          <a:noFill/>
        </p:spPr>
        <p:txBody>
          <a:bodyPr vert="horz" wrap="none" rtlCol="0" anchor="t">
            <a:spAutoFit/>
          </a:bodyPr>
          <a:lstStyle/>
          <a:p>
            <a:r>
              <a:rPr lang="nb-NO" sz="1200" dirty="0" smtClean="0">
                <a:latin typeface="Cambria"/>
                <a:cs typeface="Cambria"/>
              </a:rPr>
              <a:t>Plan B</a:t>
            </a:r>
            <a:endParaRPr lang="nb-NO" sz="1200" dirty="0" smtClean="0">
              <a:solidFill>
                <a:schemeClr val="tx1"/>
              </a:solidFill>
              <a:latin typeface="Cambria"/>
              <a:cs typeface="Cambria"/>
            </a:endParaRPr>
          </a:p>
        </p:txBody>
      </p:sp>
      <p:sp>
        <p:nvSpPr>
          <p:cNvPr id="28" name="TekstSylinder 27"/>
          <p:cNvSpPr txBox="1"/>
          <p:nvPr/>
        </p:nvSpPr>
        <p:spPr>
          <a:xfrm>
            <a:off x="8086826" y="1786867"/>
            <a:ext cx="1207382" cy="276999"/>
          </a:xfrm>
          <a:prstGeom prst="rect">
            <a:avLst/>
          </a:prstGeom>
          <a:noFill/>
        </p:spPr>
        <p:txBody>
          <a:bodyPr vert="horz" wrap="none" rtlCol="0" anchor="t">
            <a:spAutoFit/>
          </a:bodyPr>
          <a:lstStyle/>
          <a:p>
            <a:r>
              <a:rPr lang="nb-NO" sz="1200" dirty="0" smtClean="0">
                <a:latin typeface="Cambria"/>
                <a:cs typeface="Cambria"/>
              </a:rPr>
              <a:t>Oppsummering</a:t>
            </a:r>
            <a:endParaRPr lang="nb-NO" sz="1200" dirty="0" smtClean="0">
              <a:solidFill>
                <a:schemeClr val="tx1"/>
              </a:solidFill>
              <a:latin typeface="Cambria"/>
              <a:cs typeface="Cambria"/>
            </a:endParaRPr>
          </a:p>
        </p:txBody>
      </p:sp>
      <p:sp>
        <p:nvSpPr>
          <p:cNvPr id="29" name="TekstSylinder 28"/>
          <p:cNvSpPr txBox="1"/>
          <p:nvPr/>
        </p:nvSpPr>
        <p:spPr>
          <a:xfrm>
            <a:off x="690984" y="1821287"/>
            <a:ext cx="515847" cy="276999"/>
          </a:xfrm>
          <a:prstGeom prst="rect">
            <a:avLst/>
          </a:prstGeom>
          <a:noFill/>
        </p:spPr>
        <p:txBody>
          <a:bodyPr vert="horz" wrap="none" rtlCol="0" anchor="t">
            <a:spAutoFit/>
          </a:bodyPr>
          <a:lstStyle/>
          <a:p>
            <a:r>
              <a:rPr lang="nb-NO" sz="1200" dirty="0" smtClean="0">
                <a:latin typeface="Cambria"/>
                <a:cs typeface="Cambria"/>
              </a:rPr>
              <a:t>Intro</a:t>
            </a:r>
            <a:endParaRPr lang="nb-NO" sz="1200" dirty="0" smtClean="0">
              <a:solidFill>
                <a:schemeClr val="tx1"/>
              </a:solidFill>
              <a:latin typeface="Cambria"/>
              <a:cs typeface="Cambria"/>
            </a:endParaRPr>
          </a:p>
        </p:txBody>
      </p:sp>
      <p:sp>
        <p:nvSpPr>
          <p:cNvPr id="30" name="TekstSylinder 29"/>
          <p:cNvSpPr txBox="1"/>
          <p:nvPr/>
        </p:nvSpPr>
        <p:spPr>
          <a:xfrm>
            <a:off x="3732259" y="1909605"/>
            <a:ext cx="606256" cy="276999"/>
          </a:xfrm>
          <a:prstGeom prst="rect">
            <a:avLst/>
          </a:prstGeom>
          <a:noFill/>
        </p:spPr>
        <p:txBody>
          <a:bodyPr vert="horz" wrap="none" rtlCol="0" anchor="t">
            <a:spAutoFit/>
          </a:bodyPr>
          <a:lstStyle/>
          <a:p>
            <a:r>
              <a:rPr lang="nb-NO" sz="1200" dirty="0" smtClean="0">
                <a:latin typeface="Cambria"/>
                <a:cs typeface="Cambria"/>
              </a:rPr>
              <a:t>Plan A</a:t>
            </a:r>
            <a:endParaRPr lang="nb-NO" sz="1200" dirty="0" smtClean="0">
              <a:solidFill>
                <a:schemeClr val="tx1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18556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6372" y="324255"/>
            <a:ext cx="6865938" cy="663147"/>
          </a:xfrm>
        </p:spPr>
        <p:txBody>
          <a:bodyPr/>
          <a:lstStyle/>
          <a:p>
            <a:r>
              <a:rPr lang="nb-NO" dirty="0" smtClean="0"/>
              <a:t>Forarbeid:</a:t>
            </a:r>
            <a:br>
              <a:rPr lang="nb-NO" dirty="0" smtClean="0"/>
            </a:br>
            <a:r>
              <a:rPr lang="nb-NO" dirty="0" smtClean="0"/>
              <a:t>Klargjøring av skytebanen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6"/>
          </p:nvPr>
        </p:nvSpPr>
        <p:spPr>
          <a:xfrm>
            <a:off x="477282" y="1263607"/>
            <a:ext cx="2491001" cy="2883203"/>
          </a:xfrm>
        </p:spPr>
        <p:txBody>
          <a:bodyPr/>
          <a:lstStyle/>
          <a:p>
            <a:r>
              <a:rPr lang="nb-NO" dirty="0" smtClean="0"/>
              <a:t>Skytebaneinstruksen beskriver tiltak som må iverksettes før skyting</a:t>
            </a:r>
          </a:p>
          <a:p>
            <a:r>
              <a:rPr lang="nb-NO" dirty="0" smtClean="0"/>
              <a:t>Skytebanen SKAL være klargjort når soldatene møter!</a:t>
            </a:r>
            <a:endParaRPr lang="nb-NO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063" y="1083013"/>
            <a:ext cx="5887328" cy="406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862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84299" y="251754"/>
            <a:ext cx="6865938" cy="470956"/>
          </a:xfrm>
        </p:spPr>
        <p:txBody>
          <a:bodyPr/>
          <a:lstStyle/>
          <a:p>
            <a:r>
              <a:rPr lang="nb-NO" dirty="0" smtClean="0"/>
              <a:t>Gjennomføring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654806" y="1031296"/>
            <a:ext cx="5248267" cy="376238"/>
          </a:xfrm>
        </p:spPr>
        <p:txBody>
          <a:bodyPr/>
          <a:lstStyle/>
          <a:p>
            <a:r>
              <a:rPr lang="nb-NO" dirty="0" smtClean="0"/>
              <a:t>Følgende skal gjennomføres før skyting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6"/>
          </p:nvPr>
        </p:nvSpPr>
        <p:spPr>
          <a:xfrm>
            <a:off x="744842" y="1530894"/>
            <a:ext cx="3451709" cy="2883203"/>
          </a:xfrm>
        </p:spPr>
        <p:txBody>
          <a:bodyPr/>
          <a:lstStyle/>
          <a:p>
            <a:r>
              <a:rPr lang="nb-NO" dirty="0" smtClean="0"/>
              <a:t>Visitasjon av våpen og utrustning</a:t>
            </a:r>
          </a:p>
          <a:p>
            <a:r>
              <a:rPr lang="nb-NO" dirty="0" smtClean="0"/>
              <a:t>Gjennomtrekk</a:t>
            </a:r>
          </a:p>
          <a:p>
            <a:r>
              <a:rPr lang="nb-NO" dirty="0" err="1" smtClean="0"/>
              <a:t>Sikkerhetsbrief</a:t>
            </a:r>
            <a:endParaRPr lang="nb-NO" dirty="0" smtClean="0"/>
          </a:p>
          <a:p>
            <a:pPr lvl="1"/>
            <a:r>
              <a:rPr lang="nb-NO" dirty="0" smtClean="0"/>
              <a:t>Bruk malen fra huskelisten, men fokuset skal være forebyggende sikkerhet og ikke ulykkehåndtering</a:t>
            </a:r>
            <a:endParaRPr lang="nb-NO" dirty="0"/>
          </a:p>
        </p:txBody>
      </p:sp>
      <p:pic>
        <p:nvPicPr>
          <p:cNvPr id="1026" name="Picture 2" descr="\\DOMFS0008\Brukere$\cgammeltorp\Skrivebord\Skjermbilde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005" y="1149088"/>
            <a:ext cx="3948272" cy="325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77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84299" y="251754"/>
            <a:ext cx="6865938" cy="470956"/>
          </a:xfrm>
        </p:spPr>
        <p:txBody>
          <a:bodyPr/>
          <a:lstStyle/>
          <a:p>
            <a:r>
              <a:rPr lang="nb-NO" dirty="0" smtClean="0"/>
              <a:t>Gjennomføring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87701" y="1037352"/>
            <a:ext cx="5248267" cy="376238"/>
          </a:xfrm>
        </p:spPr>
        <p:txBody>
          <a:bodyPr/>
          <a:lstStyle/>
          <a:p>
            <a:r>
              <a:rPr lang="nb-NO" dirty="0" smtClean="0"/>
              <a:t>Momentliste for gjennomføringen: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4" y="1530894"/>
            <a:ext cx="6233008" cy="3195851"/>
          </a:xfrm>
        </p:spPr>
        <p:txBody>
          <a:bodyPr>
            <a:normAutofit/>
          </a:bodyPr>
          <a:lstStyle/>
          <a:p>
            <a:r>
              <a:rPr lang="nb-NO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Gå gjennom planen for skytingen, hensikten og målsetninger</a:t>
            </a:r>
          </a:p>
          <a:p>
            <a:r>
              <a:rPr lang="nb-NO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Presiser og følg opp sikkerhet </a:t>
            </a:r>
          </a:p>
          <a:p>
            <a:pPr lvl="1"/>
            <a:r>
              <a:rPr lang="nb-NO" sz="14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nb-NO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ikkerhet skal være ivaretatt før progresjonen økes</a:t>
            </a:r>
          </a:p>
          <a:p>
            <a:r>
              <a:rPr lang="nb-NO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Hold det ryddig</a:t>
            </a:r>
          </a:p>
          <a:p>
            <a:r>
              <a:rPr lang="nb-NO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Gjennomføringsplanen skal være et utgangspunkt for gjennomføringen men er ikke styrende </a:t>
            </a:r>
            <a:endParaRPr lang="nb-NO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Progresjon er viktigere enn å gjennomføre planen </a:t>
            </a:r>
          </a:p>
          <a:p>
            <a:r>
              <a:rPr lang="nb-NO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Skytterfeil skal oppdages, og gjennom instruksjon og veiledning utbedres</a:t>
            </a:r>
          </a:p>
          <a:p>
            <a:r>
              <a:rPr lang="nb-NO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Bruk HJI hensiktsmessig</a:t>
            </a:r>
          </a:p>
          <a:p>
            <a:r>
              <a:rPr lang="nb-NO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Unngå å lær inn </a:t>
            </a:r>
            <a:r>
              <a:rPr lang="nb-NO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uvaner</a:t>
            </a:r>
          </a:p>
          <a:p>
            <a:pPr marL="36000" indent="0">
              <a:buNone/>
            </a:pPr>
            <a:endParaRPr lang="nb-NO" sz="14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6893169" y="4142936"/>
            <a:ext cx="1941341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rtlCol="0" anchor="t">
            <a:spAutoFit/>
          </a:bodyPr>
          <a:lstStyle/>
          <a:p>
            <a:r>
              <a:rPr lang="nb-NO" sz="1600" dirty="0" smtClean="0">
                <a:solidFill>
                  <a:schemeClr val="tx1"/>
                </a:solidFill>
                <a:latin typeface="Cambria"/>
                <a:cs typeface="Cambria"/>
              </a:rPr>
              <a:t>Fokus på </a:t>
            </a:r>
            <a:r>
              <a:rPr lang="nb-NO" sz="1600" dirty="0" err="1" smtClean="0">
                <a:solidFill>
                  <a:schemeClr val="tx1"/>
                </a:solidFill>
                <a:latin typeface="Cambria"/>
                <a:cs typeface="Cambria"/>
              </a:rPr>
              <a:t>rettretting</a:t>
            </a:r>
            <a:r>
              <a:rPr lang="nb-NO" sz="1600" dirty="0" smtClean="0">
                <a:solidFill>
                  <a:schemeClr val="tx1"/>
                </a:solidFill>
                <a:latin typeface="Cambria"/>
                <a:cs typeface="Cambria"/>
              </a:rPr>
              <a:t> framfor feilretting</a:t>
            </a:r>
          </a:p>
        </p:txBody>
      </p:sp>
    </p:spTree>
    <p:extLst>
      <p:ext uri="{BB962C8B-B14F-4D97-AF65-F5344CB8AC3E}">
        <p14:creationId xmlns:p14="http://schemas.microsoft.com/office/powerpoint/2010/main" val="259787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Hvem kan være hva?</a:t>
            </a:r>
            <a:endParaRPr lang="nb-NO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203417" y="1267703"/>
            <a:ext cx="8618707" cy="1923604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r>
              <a:rPr lang="nb-NO" sz="1200" b="1" dirty="0" smtClean="0"/>
              <a:t>Skytebaneleder:</a:t>
            </a:r>
          </a:p>
          <a:p>
            <a:r>
              <a:rPr lang="nb-NO" sz="1200" dirty="0" err="1" smtClean="0"/>
              <a:t>Skyteleder</a:t>
            </a:r>
            <a:r>
              <a:rPr lang="nb-NO" sz="1200" dirty="0" smtClean="0"/>
              <a:t> </a:t>
            </a:r>
            <a:r>
              <a:rPr lang="nb-NO" sz="1200" dirty="0"/>
              <a:t>beordres blant kvalifiserte offiserer, befal eller </a:t>
            </a:r>
            <a:r>
              <a:rPr lang="nb-NO" sz="1200" dirty="0" smtClean="0"/>
              <a:t>vervede. Vervet </a:t>
            </a:r>
            <a:r>
              <a:rPr lang="nb-NO" sz="1200" dirty="0"/>
              <a:t>personell kan autoriseres som </a:t>
            </a:r>
            <a:r>
              <a:rPr lang="nb-NO" sz="1200" dirty="0" err="1"/>
              <a:t>skyteledere</a:t>
            </a:r>
            <a:r>
              <a:rPr lang="nb-NO" sz="1200" dirty="0"/>
              <a:t> av ansvarlige sjefer </a:t>
            </a:r>
            <a:r>
              <a:rPr lang="nb-NO" sz="1200" dirty="0" smtClean="0"/>
              <a:t>fra kompaninivået </a:t>
            </a:r>
            <a:r>
              <a:rPr lang="nb-NO" sz="1200" dirty="0"/>
              <a:t>og opp. Det forutsettes minimum 2 års relevant tjeneste som </a:t>
            </a:r>
            <a:r>
              <a:rPr lang="nb-NO" sz="1200" dirty="0" smtClean="0"/>
              <a:t>vervet, og </a:t>
            </a:r>
            <a:r>
              <a:rPr lang="nb-NO" sz="1200" dirty="0"/>
              <a:t>at vedkommende innehar de faglige og personlige egenskaper som ansvarlig </a:t>
            </a:r>
            <a:r>
              <a:rPr lang="nb-NO" sz="1200" dirty="0" smtClean="0"/>
              <a:t>sjefanser nødvendig. Vervede </a:t>
            </a:r>
            <a:r>
              <a:rPr lang="nb-NO" sz="1200" dirty="0"/>
              <a:t>i rollen som </a:t>
            </a:r>
            <a:r>
              <a:rPr lang="nb-NO" sz="1200" dirty="0" err="1" smtClean="0"/>
              <a:t>skyteleder</a:t>
            </a:r>
            <a:r>
              <a:rPr lang="nb-NO" sz="1200" dirty="0" smtClean="0"/>
              <a:t> </a:t>
            </a:r>
            <a:r>
              <a:rPr lang="nb-NO" sz="1200" dirty="0"/>
              <a:t>er underlagt de </a:t>
            </a:r>
            <a:r>
              <a:rPr lang="nb-NO" sz="1200" dirty="0" smtClean="0"/>
              <a:t>samme bestemmelsene </a:t>
            </a:r>
            <a:r>
              <a:rPr lang="nb-NO" sz="1200" dirty="0"/>
              <a:t>i punkt 1.1.3.3 Offiserens og befalets </a:t>
            </a:r>
            <a:r>
              <a:rPr lang="nb-NO" sz="1200" dirty="0" smtClean="0"/>
              <a:t>særplikter. </a:t>
            </a:r>
            <a:r>
              <a:rPr lang="nb-NO" sz="1200" dirty="0" err="1" smtClean="0"/>
              <a:t>Skytelederen</a:t>
            </a:r>
            <a:r>
              <a:rPr lang="nb-NO" sz="1200" dirty="0" smtClean="0"/>
              <a:t> </a:t>
            </a:r>
            <a:r>
              <a:rPr lang="nb-NO" sz="1200" dirty="0"/>
              <a:t>får sitt ansvar, plikter og virkeområde angitt av </a:t>
            </a:r>
            <a:r>
              <a:rPr lang="nb-NO" sz="1200" dirty="0" smtClean="0"/>
              <a:t>øvingslederen. </a:t>
            </a:r>
            <a:r>
              <a:rPr lang="nb-NO" sz="1200" dirty="0" err="1" smtClean="0"/>
              <a:t>Skytelederen</a:t>
            </a:r>
            <a:r>
              <a:rPr lang="nb-NO" sz="1200" dirty="0" smtClean="0"/>
              <a:t> </a:t>
            </a:r>
            <a:r>
              <a:rPr lang="nb-NO" sz="1200" dirty="0"/>
              <a:t>øvrige plikter fremgår av kapittel 3; skyting og detaljbestemmelser </a:t>
            </a:r>
            <a:r>
              <a:rPr lang="nb-NO" sz="1200" dirty="0" smtClean="0"/>
              <a:t>for de </a:t>
            </a:r>
            <a:r>
              <a:rPr lang="nb-NO" sz="1200" dirty="0"/>
              <a:t>respektive våpen</a:t>
            </a:r>
            <a:r>
              <a:rPr lang="nb-NO" sz="1200" dirty="0" smtClean="0"/>
              <a:t>.</a:t>
            </a:r>
          </a:p>
          <a:p>
            <a:endParaRPr lang="nb-NO" sz="1200" dirty="0"/>
          </a:p>
          <a:p>
            <a:endParaRPr lang="nb-NO" sz="1200" dirty="0" smtClean="0"/>
          </a:p>
          <a:p>
            <a:endParaRPr lang="nb-NO" sz="1200" dirty="0">
              <a:solidFill>
                <a:schemeClr val="tx1"/>
              </a:solidFill>
              <a:latin typeface="Cambria"/>
              <a:cs typeface="Cambria"/>
            </a:endParaRPr>
          </a:p>
          <a:p>
            <a:endParaRPr lang="nb-NO" sz="1100" dirty="0" smtClean="0">
              <a:solidFill>
                <a:schemeClr val="tx1"/>
              </a:solidFill>
              <a:latin typeface="Cambria"/>
              <a:cs typeface="Cambria"/>
            </a:endParaRPr>
          </a:p>
        </p:txBody>
      </p:sp>
      <p:sp>
        <p:nvSpPr>
          <p:cNvPr id="13" name="TekstSylinder 12"/>
          <p:cNvSpPr txBox="1"/>
          <p:nvPr/>
        </p:nvSpPr>
        <p:spPr>
          <a:xfrm>
            <a:off x="203417" y="3065271"/>
            <a:ext cx="8562979" cy="1384995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r>
              <a:rPr lang="nb-NO" sz="1200" b="1" dirty="0" smtClean="0"/>
              <a:t>Sikkerhetskontrollør:</a:t>
            </a:r>
          </a:p>
          <a:p>
            <a:r>
              <a:rPr lang="nb-NO" sz="1200" dirty="0" smtClean="0"/>
              <a:t>Nødvendig </a:t>
            </a:r>
            <a:r>
              <a:rPr lang="nb-NO" sz="1200" dirty="0"/>
              <a:t>antall sikkerhetskontrollører beordres blant kvalifiserte offiserer, </a:t>
            </a:r>
            <a:r>
              <a:rPr lang="nb-NO" sz="1200" dirty="0" smtClean="0"/>
              <a:t>befal, vervede </a:t>
            </a:r>
            <a:r>
              <a:rPr lang="nb-NO" sz="1200" dirty="0"/>
              <a:t>og vernepliktige. Personell som deltar i aktiviteten kan ikke—med de </a:t>
            </a:r>
            <a:r>
              <a:rPr lang="nb-NO" sz="1200" dirty="0" smtClean="0"/>
              <a:t>unntak som </a:t>
            </a:r>
            <a:r>
              <a:rPr lang="nb-NO" sz="1200" dirty="0"/>
              <a:t>fremgår senere—samtidig gjøre tjeneste som sikkerhetskontrollører.</a:t>
            </a:r>
          </a:p>
          <a:p>
            <a:r>
              <a:rPr lang="nb-NO" sz="1200" dirty="0"/>
              <a:t>Sikkerhetskontrollører skal ikke gis </a:t>
            </a:r>
            <a:r>
              <a:rPr lang="nb-NO" sz="1200" dirty="0" smtClean="0"/>
              <a:t>tilleggsoppgaver. Sikkerhetskontrolløren </a:t>
            </a:r>
            <a:r>
              <a:rPr lang="nb-NO" sz="1200" dirty="0"/>
              <a:t>er ansvarlig overfor sikkerhetslederen for </a:t>
            </a:r>
            <a:r>
              <a:rPr lang="nb-NO" sz="1200" dirty="0" smtClean="0"/>
              <a:t>at sikkerhetsbestemmelsene </a:t>
            </a:r>
            <a:r>
              <a:rPr lang="nb-NO" sz="1200" dirty="0"/>
              <a:t>blir overholdt og for å rapportere </a:t>
            </a:r>
            <a:r>
              <a:rPr lang="nb-NO" sz="1200" dirty="0" smtClean="0"/>
              <a:t>nesten hendelser og sikkerhetsbrudd</a:t>
            </a:r>
            <a:r>
              <a:rPr lang="nb-NO" sz="1200" dirty="0"/>
              <a:t>. Angitte plikter er beskrevet for den enkelte aktivitet/materielltype </a:t>
            </a:r>
            <a:r>
              <a:rPr lang="nb-NO" sz="1200" dirty="0" smtClean="0"/>
              <a:t>i påfølgende </a:t>
            </a:r>
            <a:r>
              <a:rPr lang="nb-NO" sz="1200" dirty="0"/>
              <a:t>kapitler. Sikkerhetskontrolløren skal ikke forlate det våpen, eller </a:t>
            </a:r>
            <a:r>
              <a:rPr lang="nb-NO" sz="1200" dirty="0" smtClean="0"/>
              <a:t>det område </a:t>
            </a:r>
            <a:r>
              <a:rPr lang="nb-NO" sz="1200" dirty="0"/>
              <a:t>vedkommende er tildelt, så lenge aktiviteten pågår.</a:t>
            </a:r>
            <a:endParaRPr lang="nb-NO" sz="1100" dirty="0" smtClean="0">
              <a:solidFill>
                <a:schemeClr val="tx1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01737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28756" y="194553"/>
            <a:ext cx="6865938" cy="753967"/>
          </a:xfrm>
        </p:spPr>
        <p:txBody>
          <a:bodyPr/>
          <a:lstStyle/>
          <a:p>
            <a:r>
              <a:rPr lang="nb-NO" dirty="0" smtClean="0"/>
              <a:t>Roller og ansvar på skytebanen:</a:t>
            </a:r>
            <a:br>
              <a:rPr lang="nb-NO" dirty="0" smtClean="0"/>
            </a:br>
            <a:r>
              <a:rPr lang="nb-NO" dirty="0" smtClean="0"/>
              <a:t>Skytebanelederen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5010136" y="824138"/>
            <a:ext cx="3388178" cy="376238"/>
          </a:xfrm>
        </p:spPr>
        <p:txBody>
          <a:bodyPr/>
          <a:lstStyle/>
          <a:p>
            <a:pPr algn="ctr"/>
            <a:r>
              <a:rPr lang="nb-NO" dirty="0"/>
              <a:t>På skytebanen</a:t>
            </a:r>
          </a:p>
          <a:p>
            <a:pPr algn="ctr"/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4"/>
          </p:nvPr>
        </p:nvSpPr>
        <p:spPr>
          <a:xfrm>
            <a:off x="349904" y="824138"/>
            <a:ext cx="3388178" cy="376238"/>
          </a:xfrm>
        </p:spPr>
        <p:txBody>
          <a:bodyPr/>
          <a:lstStyle/>
          <a:p>
            <a:pPr algn="ctr"/>
            <a:r>
              <a:rPr lang="nb-NO" dirty="0" smtClean="0"/>
              <a:t>Før skyting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5"/>
          </p:nvPr>
        </p:nvSpPr>
        <p:spPr>
          <a:xfrm>
            <a:off x="146710" y="1144529"/>
            <a:ext cx="4073809" cy="3363675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nb-NO" dirty="0">
                <a:solidFill>
                  <a:srgbClr val="313131"/>
                </a:solidFill>
                <a:latin typeface="Calibri" panose="020F0502020204030204" pitchFamily="34" charset="0"/>
              </a:rPr>
              <a:t>Heise flagg/lys, lukke bommer, sette ut vaktposter, vise på tavle hvor skyting foregår.</a:t>
            </a:r>
          </a:p>
          <a:p>
            <a:pPr lvl="0"/>
            <a:r>
              <a:rPr lang="nb-NO" dirty="0">
                <a:solidFill>
                  <a:srgbClr val="313131"/>
                </a:solidFill>
                <a:latin typeface="Calibri" panose="020F0502020204030204" pitchFamily="34" charset="0"/>
              </a:rPr>
              <a:t>Ammunisjon skal kjøres ut og klargjøres/pakkes ut.</a:t>
            </a:r>
          </a:p>
          <a:p>
            <a:pPr lvl="0"/>
            <a:r>
              <a:rPr lang="nb-NO" dirty="0">
                <a:solidFill>
                  <a:srgbClr val="313131"/>
                </a:solidFill>
                <a:latin typeface="Calibri" panose="020F0502020204030204" pitchFamily="34" charset="0"/>
              </a:rPr>
              <a:t>Sanitetsmateriell skal klargjøres, </a:t>
            </a:r>
            <a:r>
              <a:rPr lang="nb-NO" dirty="0" smtClean="0">
                <a:solidFill>
                  <a:srgbClr val="313131"/>
                </a:solidFill>
                <a:latin typeface="Calibri" panose="020F0502020204030204" pitchFamily="34" charset="0"/>
              </a:rPr>
              <a:t>husk på teppe, pasientvarmer o.l. </a:t>
            </a:r>
          </a:p>
          <a:p>
            <a:pPr lvl="0"/>
            <a:r>
              <a:rPr lang="nb-NO" dirty="0" smtClean="0">
                <a:solidFill>
                  <a:srgbClr val="313131"/>
                </a:solidFill>
                <a:latin typeface="Calibri" panose="020F0502020204030204" pitchFamily="34" charset="0"/>
              </a:rPr>
              <a:t>Det </a:t>
            </a:r>
            <a:r>
              <a:rPr lang="nb-NO" dirty="0">
                <a:solidFill>
                  <a:srgbClr val="313131"/>
                </a:solidFill>
                <a:latin typeface="Calibri" panose="020F0502020204030204" pitchFamily="34" charset="0"/>
              </a:rPr>
              <a:t>skal </a:t>
            </a:r>
            <a:r>
              <a:rPr lang="nb-NO" dirty="0" smtClean="0">
                <a:solidFill>
                  <a:srgbClr val="313131"/>
                </a:solidFill>
                <a:latin typeface="Calibri" panose="020F0502020204030204" pitchFamily="34" charset="0"/>
              </a:rPr>
              <a:t>tas </a:t>
            </a:r>
            <a:r>
              <a:rPr lang="nb-NO" dirty="0">
                <a:solidFill>
                  <a:srgbClr val="313131"/>
                </a:solidFill>
                <a:latin typeface="Calibri" panose="020F0502020204030204" pitchFamily="34" charset="0"/>
              </a:rPr>
              <a:t>ut områder for fylling av ammo, ventetjeneste, søppel, </a:t>
            </a:r>
            <a:r>
              <a:rPr lang="nb-NO" dirty="0" err="1">
                <a:solidFill>
                  <a:srgbClr val="313131"/>
                </a:solidFill>
                <a:latin typeface="Calibri" panose="020F0502020204030204" pitchFamily="34" charset="0"/>
              </a:rPr>
              <a:t>tørrtrening</a:t>
            </a:r>
            <a:r>
              <a:rPr lang="nb-NO" dirty="0">
                <a:solidFill>
                  <a:srgbClr val="313131"/>
                </a:solidFill>
                <a:latin typeface="Calibri" panose="020F0502020204030204" pitchFamily="34" charset="0"/>
              </a:rPr>
              <a:t>.</a:t>
            </a:r>
          </a:p>
          <a:p>
            <a:pPr lvl="0"/>
            <a:r>
              <a:rPr lang="nb-NO" dirty="0">
                <a:solidFill>
                  <a:srgbClr val="313131"/>
                </a:solidFill>
                <a:latin typeface="Calibri" panose="020F0502020204030204" pitchFamily="34" charset="0"/>
              </a:rPr>
              <a:t>Skiver skal settes opp og standplass klargjøres.</a:t>
            </a:r>
          </a:p>
          <a:p>
            <a:pPr lvl="0"/>
            <a:r>
              <a:rPr lang="nb-NO" dirty="0">
                <a:solidFill>
                  <a:srgbClr val="313131"/>
                </a:solidFill>
                <a:latin typeface="Calibri" panose="020F0502020204030204" pitchFamily="34" charset="0"/>
              </a:rPr>
              <a:t>Elektroniske mål testes.</a:t>
            </a:r>
          </a:p>
          <a:p>
            <a:pPr lvl="0"/>
            <a:r>
              <a:rPr lang="nb-NO" dirty="0">
                <a:solidFill>
                  <a:srgbClr val="313131"/>
                </a:solidFill>
                <a:latin typeface="Calibri" panose="020F0502020204030204" pitchFamily="34" charset="0"/>
              </a:rPr>
              <a:t>Evt mobile mål skal settes ut og testes.</a:t>
            </a:r>
          </a:p>
          <a:p>
            <a:pPr lvl="0"/>
            <a:r>
              <a:rPr lang="nb-NO" dirty="0">
                <a:solidFill>
                  <a:srgbClr val="313131"/>
                </a:solidFill>
                <a:latin typeface="Calibri" panose="020F0502020204030204" pitchFamily="34" charset="0"/>
              </a:rPr>
              <a:t>Hvis mulig er deltakerne </a:t>
            </a:r>
            <a:r>
              <a:rPr lang="nb-NO" dirty="0" err="1">
                <a:solidFill>
                  <a:srgbClr val="313131"/>
                </a:solidFill>
                <a:latin typeface="Calibri" panose="020F0502020204030204" pitchFamily="34" charset="0"/>
              </a:rPr>
              <a:t>briefet</a:t>
            </a:r>
            <a:r>
              <a:rPr lang="nb-NO" dirty="0">
                <a:solidFill>
                  <a:srgbClr val="313131"/>
                </a:solidFill>
                <a:latin typeface="Calibri" panose="020F0502020204030204" pitchFamily="34" charset="0"/>
              </a:rPr>
              <a:t> på forhånd vedr. prosedyrer på standplass og om dagens planlagte program.</a:t>
            </a:r>
          </a:p>
          <a:p>
            <a:pPr lvl="0"/>
            <a:r>
              <a:rPr lang="nb-NO" dirty="0">
                <a:solidFill>
                  <a:srgbClr val="313131"/>
                </a:solidFill>
                <a:latin typeface="Calibri" panose="020F0502020204030204" pitchFamily="34" charset="0"/>
              </a:rPr>
              <a:t>Deltakerne bør på forhånd ha gjennomført nødvendig </a:t>
            </a:r>
            <a:r>
              <a:rPr lang="nb-NO" dirty="0" err="1" smtClean="0">
                <a:solidFill>
                  <a:srgbClr val="313131"/>
                </a:solidFill>
                <a:latin typeface="Calibri" panose="020F0502020204030204" pitchFamily="34" charset="0"/>
              </a:rPr>
              <a:t>tørrtrening</a:t>
            </a:r>
            <a:endParaRPr lang="nb-NO" dirty="0" smtClean="0">
              <a:solidFill>
                <a:srgbClr val="313131"/>
              </a:solidFill>
              <a:latin typeface="Calibri" panose="020F0502020204030204" pitchFamily="34" charset="0"/>
            </a:endParaRPr>
          </a:p>
          <a:p>
            <a:pPr lvl="0"/>
            <a:r>
              <a:rPr lang="nb-NO" dirty="0" smtClean="0">
                <a:solidFill>
                  <a:srgbClr val="313131"/>
                </a:solidFill>
                <a:latin typeface="Calibri" panose="020F0502020204030204" pitchFamily="34" charset="0"/>
              </a:rPr>
              <a:t>Sørge for at alle kan betjene våpenet sitt, som for eksempel siktejustering, før soldatene møter på skytebanen</a:t>
            </a:r>
            <a:endParaRPr lang="nb-NO" dirty="0">
              <a:solidFill>
                <a:srgbClr val="31313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6"/>
          </p:nvPr>
        </p:nvSpPr>
        <p:spPr>
          <a:xfrm>
            <a:off x="4456063" y="1144530"/>
            <a:ext cx="4496324" cy="278242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b-NO" sz="1200" dirty="0" smtClean="0">
                <a:solidFill>
                  <a:srgbClr val="313131"/>
                </a:solidFill>
                <a:latin typeface="Calibri" panose="020F0502020204030204" pitchFamily="34" charset="0"/>
              </a:rPr>
              <a:t>Ha overordnet kontroll på sikkerheten</a:t>
            </a:r>
            <a:endParaRPr lang="nb-NO" sz="1200" dirty="0">
              <a:solidFill>
                <a:srgbClr val="313131"/>
              </a:solidFill>
              <a:latin typeface="Calibri" panose="020F0502020204030204" pitchFamily="34" charset="0"/>
            </a:endParaRPr>
          </a:p>
          <a:p>
            <a:pPr>
              <a:defRPr/>
            </a:pPr>
            <a:r>
              <a:rPr lang="nb-NO" sz="1200" dirty="0" smtClean="0">
                <a:solidFill>
                  <a:srgbClr val="313131"/>
                </a:solidFill>
                <a:latin typeface="Calibri" panose="020F0502020204030204" pitchFamily="34" charset="0"/>
              </a:rPr>
              <a:t>Legg til rette så veiledningen er </a:t>
            </a:r>
            <a:r>
              <a:rPr lang="nb-NO" sz="1200" dirty="0">
                <a:solidFill>
                  <a:srgbClr val="313131"/>
                </a:solidFill>
                <a:latin typeface="Calibri" panose="020F0502020204030204" pitchFamily="34" charset="0"/>
              </a:rPr>
              <a:t>dialog mellom </a:t>
            </a:r>
            <a:r>
              <a:rPr lang="nb-NO" sz="1200" dirty="0" smtClean="0">
                <a:solidFill>
                  <a:srgbClr val="313131"/>
                </a:solidFill>
                <a:latin typeface="Calibri" panose="020F0502020204030204" pitchFamily="34" charset="0"/>
              </a:rPr>
              <a:t>instruktør/skytter</a:t>
            </a:r>
            <a:endParaRPr lang="nb-NO" sz="1200" dirty="0">
              <a:solidFill>
                <a:srgbClr val="313131"/>
              </a:solidFill>
              <a:latin typeface="Calibri" panose="020F0502020204030204" pitchFamily="34" charset="0"/>
            </a:endParaRPr>
          </a:p>
          <a:p>
            <a:pPr>
              <a:defRPr/>
            </a:pPr>
            <a:r>
              <a:rPr lang="nb-NO" sz="1200" dirty="0" smtClean="0">
                <a:solidFill>
                  <a:srgbClr val="313131"/>
                </a:solidFill>
                <a:latin typeface="Calibri" panose="020F0502020204030204" pitchFamily="34" charset="0"/>
              </a:rPr>
              <a:t>Sørg for at grunnferdigheter blir innlært</a:t>
            </a:r>
            <a:endParaRPr lang="nb-NO" sz="1200" dirty="0">
              <a:solidFill>
                <a:srgbClr val="313131"/>
              </a:solidFill>
              <a:latin typeface="Calibri" panose="020F0502020204030204" pitchFamily="34" charset="0"/>
            </a:endParaRPr>
          </a:p>
          <a:p>
            <a:pPr>
              <a:defRPr/>
            </a:pPr>
            <a:r>
              <a:rPr lang="nb-NO" sz="1200" dirty="0">
                <a:solidFill>
                  <a:srgbClr val="313131"/>
                </a:solidFill>
                <a:latin typeface="Calibri" panose="020F0502020204030204" pitchFamily="34" charset="0"/>
              </a:rPr>
              <a:t>Positiv </a:t>
            </a:r>
            <a:r>
              <a:rPr lang="nb-NO" sz="1200" dirty="0" smtClean="0">
                <a:solidFill>
                  <a:srgbClr val="313131"/>
                </a:solidFill>
                <a:latin typeface="Calibri" panose="020F0502020204030204" pitchFamily="34" charset="0"/>
              </a:rPr>
              <a:t>tilbakemelding</a:t>
            </a:r>
            <a:endParaRPr lang="nb-NO" sz="1200" dirty="0">
              <a:solidFill>
                <a:srgbClr val="313131"/>
              </a:solidFill>
              <a:latin typeface="Calibri" panose="020F0502020204030204" pitchFamily="34" charset="0"/>
            </a:endParaRPr>
          </a:p>
          <a:p>
            <a:pPr>
              <a:defRPr/>
            </a:pPr>
            <a:r>
              <a:rPr lang="nb-NO" sz="1200" dirty="0">
                <a:solidFill>
                  <a:srgbClr val="313131"/>
                </a:solidFill>
                <a:latin typeface="Calibri" panose="020F0502020204030204" pitchFamily="34" charset="0"/>
              </a:rPr>
              <a:t>En ting om gangen både feil og arbeidsoppgaver</a:t>
            </a:r>
          </a:p>
          <a:p>
            <a:r>
              <a:rPr lang="nb-NO" altLang="nb-NO" sz="1200" dirty="0" smtClean="0">
                <a:latin typeface="Calibri" panose="020F0502020204030204" pitchFamily="34" charset="0"/>
              </a:rPr>
              <a:t>Tildel konkrete oppgaver til </a:t>
            </a:r>
            <a:r>
              <a:rPr lang="nb-NO" altLang="nb-NO" sz="1200" dirty="0" err="1" smtClean="0">
                <a:latin typeface="Calibri" panose="020F0502020204030204" pitchFamily="34" charset="0"/>
              </a:rPr>
              <a:t>skytterene</a:t>
            </a:r>
            <a:r>
              <a:rPr lang="nb-NO" altLang="nb-NO" sz="1200" dirty="0" smtClean="0">
                <a:latin typeface="Calibri" panose="020F0502020204030204" pitchFamily="34" charset="0"/>
              </a:rPr>
              <a:t>  </a:t>
            </a:r>
            <a:endParaRPr lang="nb-NO" altLang="nb-NO" sz="1200" dirty="0">
              <a:latin typeface="Calibri" panose="020F0502020204030204" pitchFamily="34" charset="0"/>
            </a:endParaRPr>
          </a:p>
          <a:p>
            <a:r>
              <a:rPr lang="nb-NO" altLang="nb-NO" sz="1200" dirty="0" smtClean="0">
                <a:latin typeface="Calibri" panose="020F0502020204030204" pitchFamily="34" charset="0"/>
              </a:rPr>
              <a:t>Tildel hjelpeinstruktørene </a:t>
            </a:r>
            <a:r>
              <a:rPr lang="nb-NO" altLang="nb-NO" sz="1200" dirty="0">
                <a:latin typeface="Calibri" panose="020F0502020204030204" pitchFamily="34" charset="0"/>
              </a:rPr>
              <a:t>konkrete ting å veilede </a:t>
            </a:r>
            <a:r>
              <a:rPr lang="nb-NO" altLang="nb-NO" sz="1200" dirty="0" smtClean="0">
                <a:latin typeface="Calibri" panose="020F0502020204030204" pitchFamily="34" charset="0"/>
              </a:rPr>
              <a:t>på ut ifra </a:t>
            </a:r>
            <a:r>
              <a:rPr lang="nb-NO" altLang="nb-NO" sz="1200" dirty="0" err="1" smtClean="0">
                <a:latin typeface="Calibri" panose="020F0502020204030204" pitchFamily="34" charset="0"/>
              </a:rPr>
              <a:t>målsettningen</a:t>
            </a:r>
            <a:r>
              <a:rPr lang="nb-NO" altLang="nb-NO" sz="1200" dirty="0" smtClean="0">
                <a:latin typeface="Calibri" panose="020F0502020204030204" pitchFamily="34" charset="0"/>
              </a:rPr>
              <a:t> med økten</a:t>
            </a:r>
          </a:p>
          <a:p>
            <a:r>
              <a:rPr lang="nb-NO" altLang="nb-NO" sz="1200" dirty="0" smtClean="0">
                <a:latin typeface="Calibri" panose="020F0502020204030204" pitchFamily="34" charset="0"/>
              </a:rPr>
              <a:t>Sørg for at alle hjelpeinstruktørene følger opplegget likt, for eksempel hvordan utføre kritisk magasinbytte. </a:t>
            </a:r>
            <a:endParaRPr lang="nb-NO" altLang="nb-NO" sz="1200" dirty="0">
              <a:latin typeface="Calibri" panose="020F0502020204030204" pitchFamily="34" charset="0"/>
            </a:endParaRPr>
          </a:p>
          <a:p>
            <a:pPr>
              <a:defRPr/>
            </a:pPr>
            <a:r>
              <a:rPr lang="nb-NO" sz="1200" dirty="0">
                <a:solidFill>
                  <a:srgbClr val="313131"/>
                </a:solidFill>
                <a:latin typeface="Calibri" panose="020F0502020204030204" pitchFamily="34" charset="0"/>
              </a:rPr>
              <a:t>Husk og gi </a:t>
            </a:r>
            <a:r>
              <a:rPr lang="nb-NO" sz="1200" dirty="0" smtClean="0">
                <a:solidFill>
                  <a:srgbClr val="313131"/>
                </a:solidFill>
                <a:latin typeface="Calibri" panose="020F0502020204030204" pitchFamily="34" charset="0"/>
              </a:rPr>
              <a:t>pauser</a:t>
            </a:r>
          </a:p>
          <a:p>
            <a:pPr>
              <a:defRPr/>
            </a:pPr>
            <a:endParaRPr lang="nb-NO" sz="1200" dirty="0">
              <a:solidFill>
                <a:srgbClr val="313131"/>
              </a:solidFill>
              <a:latin typeface="Calibri" panose="020F0502020204030204" pitchFamily="34" charset="0"/>
            </a:endParaRPr>
          </a:p>
          <a:p>
            <a:pPr>
              <a:defRPr/>
            </a:pPr>
            <a:endParaRPr lang="nb-NO" sz="1200" dirty="0">
              <a:solidFill>
                <a:srgbClr val="313131"/>
              </a:solidFill>
              <a:latin typeface="Calibri" panose="020F0502020204030204" pitchFamily="34" charset="0"/>
            </a:endParaRPr>
          </a:p>
          <a:p>
            <a:pPr marL="36000" indent="0">
              <a:buNone/>
            </a:pP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49213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018647" y="1285477"/>
            <a:ext cx="3388178" cy="376238"/>
          </a:xfrm>
        </p:spPr>
        <p:txBody>
          <a:bodyPr/>
          <a:lstStyle/>
          <a:p>
            <a:pPr algn="ctr"/>
            <a:r>
              <a:rPr lang="nb-NO" dirty="0"/>
              <a:t>På skytebanen</a:t>
            </a:r>
          </a:p>
          <a:p>
            <a:pPr algn="ctr"/>
            <a:endParaRPr lang="nb-NO" sz="120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4"/>
          </p:nvPr>
        </p:nvSpPr>
        <p:spPr>
          <a:xfrm>
            <a:off x="5337308" y="1291056"/>
            <a:ext cx="3388178" cy="376238"/>
          </a:xfrm>
        </p:spPr>
        <p:txBody>
          <a:bodyPr/>
          <a:lstStyle/>
          <a:p>
            <a:r>
              <a:rPr lang="nb-NO" dirty="0" smtClean="0"/>
              <a:t>Før skyting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5"/>
          </p:nvPr>
        </p:nvSpPr>
        <p:spPr>
          <a:xfrm>
            <a:off x="4786411" y="1664840"/>
            <a:ext cx="4092728" cy="3030612"/>
          </a:xfrm>
        </p:spPr>
        <p:txBody>
          <a:bodyPr>
            <a:normAutofit/>
          </a:bodyPr>
          <a:lstStyle/>
          <a:p>
            <a:r>
              <a:rPr lang="nb-NO" sz="1200" dirty="0" smtClean="0">
                <a:latin typeface="Calibri" panose="020F0502020204030204" pitchFamily="34" charset="0"/>
              </a:rPr>
              <a:t>Planlegge sine oppgaver</a:t>
            </a:r>
          </a:p>
          <a:p>
            <a:r>
              <a:rPr lang="nb-NO" sz="1200" dirty="0" smtClean="0">
                <a:latin typeface="Calibri" panose="020F0502020204030204" pitchFamily="34" charset="0"/>
              </a:rPr>
              <a:t>Repetere basisferdigheter</a:t>
            </a:r>
          </a:p>
          <a:p>
            <a:r>
              <a:rPr lang="nb-NO" sz="1200" dirty="0" smtClean="0">
                <a:latin typeface="Calibri" panose="020F0502020204030204" pitchFamily="34" charset="0"/>
              </a:rPr>
              <a:t>Sørge at du har forstått målsetning med økten</a:t>
            </a:r>
          </a:p>
          <a:p>
            <a:r>
              <a:rPr lang="nb-NO" sz="1200" dirty="0" smtClean="0">
                <a:latin typeface="Calibri" panose="020F0502020204030204" pitchFamily="34" charset="0"/>
              </a:rPr>
              <a:t>Støtt skytebaneleder i forberedelsene</a:t>
            </a:r>
          </a:p>
          <a:p>
            <a:endParaRPr lang="nb-NO" sz="1200" dirty="0" smtClean="0">
              <a:latin typeface="Calibri" panose="020F0502020204030204" pitchFamily="34" charset="0"/>
            </a:endParaRPr>
          </a:p>
          <a:p>
            <a:endParaRPr lang="nb-NO" sz="1200" dirty="0" smtClean="0">
              <a:latin typeface="Calibri" panose="020F0502020204030204" pitchFamily="34" charset="0"/>
            </a:endParaRPr>
          </a:p>
          <a:p>
            <a:pPr marL="36000" indent="0">
              <a:buNone/>
            </a:pPr>
            <a:endParaRPr lang="nb-NO" sz="1200" dirty="0">
              <a:latin typeface="Calibri" panose="020F0502020204030204" pitchFamily="34" charset="0"/>
            </a:endParaRPr>
          </a:p>
          <a:p>
            <a:endParaRPr lang="nb-NO" sz="1200" dirty="0">
              <a:latin typeface="Calibri" panose="020F0502020204030204" pitchFamily="34" charset="0"/>
            </a:endParaRP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6"/>
          </p:nvPr>
        </p:nvSpPr>
        <p:spPr>
          <a:xfrm>
            <a:off x="214412" y="1671146"/>
            <a:ext cx="4312232" cy="3017272"/>
          </a:xfrm>
        </p:spPr>
        <p:txBody>
          <a:bodyPr>
            <a:normAutofit/>
          </a:bodyPr>
          <a:lstStyle/>
          <a:p>
            <a:r>
              <a:rPr lang="nb-NO" altLang="nb-NO" sz="1200" dirty="0" err="1">
                <a:latin typeface="Calibri" panose="020F0502020204030204" pitchFamily="34" charset="0"/>
              </a:rPr>
              <a:t>Pri</a:t>
            </a:r>
            <a:r>
              <a:rPr lang="nb-NO" altLang="nb-NO" sz="1200" dirty="0">
                <a:latin typeface="Calibri" panose="020F0502020204030204" pitchFamily="34" charset="0"/>
              </a:rPr>
              <a:t> 1 sikkerhet: pipeføring, sikring/</a:t>
            </a:r>
            <a:r>
              <a:rPr lang="nb-NO" altLang="nb-NO" sz="1200" dirty="0" err="1">
                <a:latin typeface="Calibri" panose="020F0502020204030204" pitchFamily="34" charset="0"/>
              </a:rPr>
              <a:t>avsikring</a:t>
            </a:r>
            <a:r>
              <a:rPr lang="nb-NO" altLang="nb-NO" sz="1200" dirty="0">
                <a:latin typeface="Calibri" panose="020F0502020204030204" pitchFamily="34" charset="0"/>
              </a:rPr>
              <a:t>, pekefingers plassering samt skuddfelt og øvrige sikkerhetsregler blir fulgt</a:t>
            </a:r>
          </a:p>
          <a:p>
            <a:r>
              <a:rPr lang="nb-NO" altLang="nb-NO" sz="1200" dirty="0">
                <a:latin typeface="Calibri" panose="020F0502020204030204" pitchFamily="34" charset="0"/>
              </a:rPr>
              <a:t>Jobb med en skytter av </a:t>
            </a:r>
            <a:r>
              <a:rPr lang="nb-NO" altLang="nb-NO" sz="1200" dirty="0" smtClean="0">
                <a:latin typeface="Calibri" panose="020F0502020204030204" pitchFamily="34" charset="0"/>
              </a:rPr>
              <a:t>gangen</a:t>
            </a:r>
          </a:p>
          <a:p>
            <a:r>
              <a:rPr lang="nb-NO" altLang="nb-NO" sz="1200" dirty="0" smtClean="0">
                <a:latin typeface="Calibri" panose="020F0502020204030204" pitchFamily="34" charset="0"/>
              </a:rPr>
              <a:t>Gi skytteren bare en ting av gangen å jobbe med (for eksempel en av de 6 stødige </a:t>
            </a:r>
            <a:r>
              <a:rPr lang="nb-NO" altLang="nb-NO" sz="1200" dirty="0" err="1" smtClean="0">
                <a:latin typeface="Calibri" panose="020F0502020204030204" pitchFamily="34" charset="0"/>
              </a:rPr>
              <a:t>grepsfaktorene</a:t>
            </a:r>
            <a:r>
              <a:rPr lang="nb-NO" altLang="nb-NO" sz="1200" dirty="0" smtClean="0">
                <a:latin typeface="Calibri" panose="020F0502020204030204" pitchFamily="34" charset="0"/>
              </a:rPr>
              <a:t>) </a:t>
            </a:r>
            <a:endParaRPr lang="nb-NO" altLang="nb-NO" sz="1200" dirty="0">
              <a:latin typeface="Calibri" panose="020F0502020204030204" pitchFamily="34" charset="0"/>
            </a:endParaRPr>
          </a:p>
          <a:p>
            <a:r>
              <a:rPr lang="nb-NO" sz="1200" dirty="0" smtClean="0">
                <a:solidFill>
                  <a:srgbClr val="313131"/>
                </a:solidFill>
                <a:latin typeface="Calibri" panose="020F0502020204030204" pitchFamily="34" charset="0"/>
              </a:rPr>
              <a:t>Spør </a:t>
            </a:r>
            <a:r>
              <a:rPr lang="nb-NO" sz="1200" dirty="0">
                <a:solidFill>
                  <a:srgbClr val="313131"/>
                </a:solidFill>
                <a:latin typeface="Calibri" panose="020F0502020204030204" pitchFamily="34" charset="0"/>
              </a:rPr>
              <a:t>skytter hva han gjør i stedet for å påpeke hva kan gjør rett eller feil--------øker egenbevisstheten til skytter</a:t>
            </a:r>
          </a:p>
          <a:p>
            <a:r>
              <a:rPr lang="nb-NO" sz="1200" dirty="0" smtClean="0"/>
              <a:t>Rett retting</a:t>
            </a:r>
            <a:endParaRPr lang="nb-NO" sz="1200" dirty="0"/>
          </a:p>
        </p:txBody>
      </p:sp>
      <p:pic>
        <p:nvPicPr>
          <p:cNvPr id="2050" name="Picture 2" descr="\\DOMFS0008\Brukere$\cgammeltorp\Skrivebord\Skjermbild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687" y="2687593"/>
            <a:ext cx="4032871" cy="2265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tel 1"/>
          <p:cNvSpPr txBox="1">
            <a:spLocks/>
          </p:cNvSpPr>
          <p:nvPr/>
        </p:nvSpPr>
        <p:spPr>
          <a:xfrm>
            <a:off x="1093675" y="346998"/>
            <a:ext cx="6865938" cy="753967"/>
          </a:xfrm>
          <a:prstGeom prst="rect">
            <a:avLst/>
          </a:prstGeom>
        </p:spPr>
        <p:txBody>
          <a:bodyPr vert="horz" anchor="b"/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 kern="1200" spc="0" baseline="0">
                <a:solidFill>
                  <a:schemeClr val="tx1"/>
                </a:solidFill>
                <a:latin typeface="Cambria"/>
                <a:ea typeface="ＭＳ Ｐゴシック" charset="0"/>
                <a:cs typeface="Cambria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nb-NO" dirty="0" smtClean="0"/>
              <a:t>Roller og ansvar på skytebanen:</a:t>
            </a:r>
            <a:br>
              <a:rPr lang="nb-NO" dirty="0" smtClean="0"/>
            </a:br>
            <a:r>
              <a:rPr lang="nb-NO" dirty="0" smtClean="0"/>
              <a:t>Hjelpeinstruktøren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213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6047918" y="1132905"/>
            <a:ext cx="1442607" cy="376238"/>
          </a:xfrm>
        </p:spPr>
        <p:txBody>
          <a:bodyPr/>
          <a:lstStyle/>
          <a:p>
            <a:r>
              <a:rPr lang="nb-NO" dirty="0"/>
              <a:t>På skytebanen</a:t>
            </a:r>
          </a:p>
          <a:p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4"/>
          </p:nvPr>
        </p:nvSpPr>
        <p:spPr>
          <a:xfrm>
            <a:off x="1355774" y="1132905"/>
            <a:ext cx="1186709" cy="376238"/>
          </a:xfrm>
        </p:spPr>
        <p:txBody>
          <a:bodyPr/>
          <a:lstStyle/>
          <a:p>
            <a:r>
              <a:rPr lang="nb-NO" dirty="0" smtClean="0"/>
              <a:t>Før skyting: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5"/>
          </p:nvPr>
        </p:nvSpPr>
        <p:spPr>
          <a:xfrm>
            <a:off x="181083" y="1535151"/>
            <a:ext cx="4188217" cy="1345999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Sette seg inn i ORM</a:t>
            </a:r>
          </a:p>
          <a:p>
            <a:pPr>
              <a:buFontTx/>
              <a:buChar char="-"/>
            </a:pP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Sette seg inn i øvingsordre, og delta på ordremøte</a:t>
            </a:r>
          </a:p>
          <a:p>
            <a:pPr>
              <a:buFontTx/>
              <a:buChar char="-"/>
            </a:pP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Ha med nødvendig bekledning og utstyr</a:t>
            </a:r>
          </a:p>
          <a:p>
            <a:pPr>
              <a:buFontTx/>
              <a:buChar char="-"/>
            </a:pPr>
            <a:endParaRPr lang="nb-NO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6"/>
          </p:nvPr>
        </p:nvSpPr>
        <p:spPr>
          <a:xfrm>
            <a:off x="4571434" y="1509143"/>
            <a:ext cx="4474723" cy="2283200"/>
          </a:xfrm>
        </p:spPr>
        <p:txBody>
          <a:bodyPr>
            <a:noAutofit/>
          </a:bodyPr>
          <a:lstStyle/>
          <a:p>
            <a:pPr marL="36000" indent="0">
              <a:buNone/>
            </a:pP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Fra UD 2-1</a:t>
            </a:r>
          </a:p>
          <a:p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Det 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skal være tilstrekkelig antall instruktører 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eller sikkerhetskontrollører 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til 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å holde 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oversikt over alle deltakende enheter og våpensystemer. Normen er 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en sikkerhetskontrollør 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per flyttende enhet og avdelingsvåpen, men ansvarlig 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sjef bestemmer 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ut fra avdelingens treningsstandard, øvelsens kompleksitet og 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de rådende 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forhold.</a:t>
            </a:r>
          </a:p>
          <a:p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Sikkerhetskontrollørene 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skal plasseres og utstyres slik at de kan 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stanse skytingen 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umiddelbart om en farlig situasjon oppstår.</a:t>
            </a:r>
          </a:p>
          <a:p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Ved 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skarpskytinger som innebærer flere flyttende enheter 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skal sikkerhetsorganisasjon 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ha taktisk samband som ligger på øvende enhets 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nett, slik 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at de har samme situasjonsforståelse som øvende avdeling, samt 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mulighet til 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å bryte inn ved behov.</a:t>
            </a:r>
          </a:p>
        </p:txBody>
      </p:sp>
      <p:sp>
        <p:nvSpPr>
          <p:cNvPr id="8" name="Tittel 1"/>
          <p:cNvSpPr txBox="1">
            <a:spLocks/>
          </p:cNvSpPr>
          <p:nvPr/>
        </p:nvSpPr>
        <p:spPr>
          <a:xfrm>
            <a:off x="1138465" y="369505"/>
            <a:ext cx="6865938" cy="753967"/>
          </a:xfrm>
          <a:prstGeom prst="rect">
            <a:avLst/>
          </a:prstGeom>
        </p:spPr>
        <p:txBody>
          <a:bodyPr vert="horz" anchor="b"/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 kern="1200" spc="0" baseline="0">
                <a:solidFill>
                  <a:schemeClr val="tx1"/>
                </a:solidFill>
                <a:latin typeface="Cambria"/>
                <a:ea typeface="ＭＳ Ｐゴシック" charset="0"/>
                <a:cs typeface="Cambria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nb-NO" dirty="0" smtClean="0"/>
              <a:t>Roller og ansvar på skytebanen:</a:t>
            </a:r>
            <a:br>
              <a:rPr lang="nb-NO" dirty="0" smtClean="0"/>
            </a:br>
            <a:r>
              <a:rPr lang="nb-NO" dirty="0" smtClean="0"/>
              <a:t>Sikkerhetskontrolløren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6583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5479251" y="1193258"/>
            <a:ext cx="3388178" cy="376238"/>
          </a:xfrm>
        </p:spPr>
        <p:txBody>
          <a:bodyPr/>
          <a:lstStyle/>
          <a:p>
            <a:pPr algn="ctr"/>
            <a:r>
              <a:rPr lang="nb-NO" dirty="0"/>
              <a:t>På skytebanen</a:t>
            </a:r>
          </a:p>
          <a:p>
            <a:pPr algn="ctr"/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4"/>
          </p:nvPr>
        </p:nvSpPr>
        <p:spPr>
          <a:xfrm>
            <a:off x="595187" y="1263044"/>
            <a:ext cx="3388178" cy="376238"/>
          </a:xfrm>
        </p:spPr>
        <p:txBody>
          <a:bodyPr/>
          <a:lstStyle/>
          <a:p>
            <a:pPr algn="ctr"/>
            <a:r>
              <a:rPr lang="nb-NO" dirty="0" smtClean="0"/>
              <a:t>Før skyting: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5"/>
          </p:nvPr>
        </p:nvSpPr>
        <p:spPr>
          <a:xfrm>
            <a:off x="432045" y="1693793"/>
            <a:ext cx="3984011" cy="288320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KTS før avmarsj til skytebanen</a:t>
            </a:r>
          </a:p>
          <a:p>
            <a:pPr>
              <a:buFontTx/>
              <a:buChar char="-"/>
            </a:pP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jekke resultater fra forrige skyting</a:t>
            </a:r>
          </a:p>
          <a:p>
            <a:pPr>
              <a:buFontTx/>
              <a:buChar char="-"/>
            </a:pP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Kunne våpenreglene og vite hva disse betyr i praksis. </a:t>
            </a:r>
          </a:p>
          <a:p>
            <a:pPr>
              <a:buFontTx/>
              <a:buChar char="-"/>
            </a:pP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Kontrollere at ammunisjonen som er mottatt er i henhold og av riktig type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6"/>
          </p:nvPr>
        </p:nvSpPr>
        <p:spPr>
          <a:xfrm>
            <a:off x="4571434" y="1626973"/>
            <a:ext cx="4345738" cy="2883203"/>
          </a:xfrm>
        </p:spPr>
        <p:txBody>
          <a:bodyPr>
            <a:normAutofit/>
          </a:bodyPr>
          <a:lstStyle/>
          <a:p>
            <a:r>
              <a:rPr lang="nb-NO" alt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Mental </a:t>
            </a:r>
            <a:r>
              <a:rPr lang="nb-NO" alt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tilstedeværelse</a:t>
            </a:r>
          </a:p>
          <a:p>
            <a:r>
              <a:rPr lang="nb-NO" alt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Si ifra/spør om du ikke forstår</a:t>
            </a:r>
            <a:endParaRPr lang="nb-NO" altLang="nb-NO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alt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Sikkerhetsbevisst</a:t>
            </a:r>
          </a:p>
          <a:p>
            <a:r>
              <a:rPr lang="nb-NO" alt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Målsetninger</a:t>
            </a:r>
          </a:p>
          <a:p>
            <a:r>
              <a:rPr lang="nb-NO" alt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Planlegg egen utførelse</a:t>
            </a:r>
          </a:p>
          <a:p>
            <a:r>
              <a:rPr lang="nb-NO" alt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Evaluere egen utførelse </a:t>
            </a:r>
            <a:r>
              <a:rPr lang="nb-NO" altLang="nb-NO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ihht</a:t>
            </a:r>
            <a:r>
              <a:rPr lang="nb-NO" alt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 til målsetninger</a:t>
            </a:r>
          </a:p>
          <a:p>
            <a:r>
              <a:rPr lang="nb-NO" alt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Fokus på positive inntrykk</a:t>
            </a:r>
          </a:p>
          <a:p>
            <a:r>
              <a:rPr lang="nb-NO" alt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Være motivert av de rette faktorer (indre motivasjon)</a:t>
            </a:r>
          </a:p>
          <a:p>
            <a:r>
              <a:rPr lang="nb-NO" alt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Ønske å ta tak i egen situasjon (skyte bok, tilbakemeldinger, systematikk, egenevaluering)</a:t>
            </a:r>
          </a:p>
          <a:p>
            <a:pPr marL="36000" indent="0">
              <a:buNone/>
            </a:pPr>
            <a:endParaRPr lang="nb-NO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 descr="\\DOMFS0008\Brukere$\cgammeltorp\Skrivebord\Skjermbild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2299"/>
            <a:ext cx="2872139" cy="19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tel 1"/>
          <p:cNvSpPr txBox="1">
            <a:spLocks/>
          </p:cNvSpPr>
          <p:nvPr/>
        </p:nvSpPr>
        <p:spPr>
          <a:xfrm>
            <a:off x="1138465" y="369505"/>
            <a:ext cx="6865938" cy="753967"/>
          </a:xfrm>
          <a:prstGeom prst="rect">
            <a:avLst/>
          </a:prstGeom>
        </p:spPr>
        <p:txBody>
          <a:bodyPr vert="horz" anchor="b"/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 kern="1200" spc="0" baseline="0">
                <a:solidFill>
                  <a:schemeClr val="tx1"/>
                </a:solidFill>
                <a:latin typeface="Cambria"/>
                <a:ea typeface="ＭＳ Ｐゴシック" charset="0"/>
                <a:cs typeface="Cambria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nb-NO" dirty="0" smtClean="0"/>
              <a:t>Roller og ansvar på skytebanen:</a:t>
            </a:r>
            <a:br>
              <a:rPr lang="nb-NO" dirty="0" smtClean="0"/>
            </a:br>
            <a:r>
              <a:rPr lang="nb-NO" dirty="0" smtClean="0"/>
              <a:t>Skytteren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245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Mental trening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4"/>
          </p:nvPr>
        </p:nvSpPr>
        <p:spPr>
          <a:xfrm>
            <a:off x="5337308" y="1417180"/>
            <a:ext cx="3388178" cy="376238"/>
          </a:xfrm>
        </p:spPr>
        <p:txBody>
          <a:bodyPr/>
          <a:lstStyle/>
          <a:p>
            <a:endParaRPr lang="nb-NO" dirty="0" smtClean="0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5"/>
          </p:nvPr>
        </p:nvSpPr>
        <p:spPr>
          <a:xfrm>
            <a:off x="5351375" y="1812248"/>
            <a:ext cx="3388179" cy="2883203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6"/>
          </p:nvPr>
        </p:nvSpPr>
        <p:spPr>
          <a:xfrm>
            <a:off x="1135062" y="1954421"/>
            <a:ext cx="3388179" cy="2883203"/>
          </a:xfrm>
        </p:spPr>
        <p:txBody>
          <a:bodyPr/>
          <a:lstStyle/>
          <a:p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Kognitiv evne</a:t>
            </a:r>
          </a:p>
          <a:p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Tenk positivt </a:t>
            </a:r>
          </a:p>
          <a:p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Visualisering</a:t>
            </a:r>
          </a:p>
          <a:p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Avspenning </a:t>
            </a:r>
          </a:p>
          <a:p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0% / 100%</a:t>
            </a:r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2" name="Picture 2" descr="\\DOMFS0008\Brukere$\cgammeltorp\Skrivebord\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097" y="1332248"/>
            <a:ext cx="5314879" cy="367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13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Etterarbeid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b-NO" dirty="0"/>
              <a:t>På skytebanen</a:t>
            </a:r>
          </a:p>
          <a:p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4"/>
          </p:nvPr>
        </p:nvSpPr>
        <p:spPr>
          <a:xfrm>
            <a:off x="5337308" y="1417180"/>
            <a:ext cx="3388178" cy="376238"/>
          </a:xfrm>
        </p:spPr>
        <p:txBody>
          <a:bodyPr/>
          <a:lstStyle/>
          <a:p>
            <a:r>
              <a:rPr lang="nb-NO" dirty="0" smtClean="0"/>
              <a:t>I leir/base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5"/>
          </p:nvPr>
        </p:nvSpPr>
        <p:spPr>
          <a:xfrm>
            <a:off x="5351375" y="1812248"/>
            <a:ext cx="3388179" cy="2883203"/>
          </a:xfrm>
        </p:spPr>
        <p:txBody>
          <a:bodyPr/>
          <a:lstStyle/>
          <a:p>
            <a:r>
              <a:rPr lang="nb-NO" dirty="0" smtClean="0"/>
              <a:t>Blankett 750</a:t>
            </a:r>
          </a:p>
          <a:p>
            <a:r>
              <a:rPr lang="nb-NO" dirty="0" smtClean="0"/>
              <a:t>Puss og vedlikehold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nb-NO" dirty="0" smtClean="0"/>
              <a:t>Visitasjon</a:t>
            </a:r>
            <a:endParaRPr lang="nb-NO" dirty="0"/>
          </a:p>
          <a:p>
            <a:pPr lvl="1"/>
            <a:r>
              <a:rPr lang="nb-NO" dirty="0"/>
              <a:t>våpen, </a:t>
            </a:r>
          </a:p>
          <a:p>
            <a:pPr lvl="1"/>
            <a:r>
              <a:rPr lang="nb-NO" dirty="0"/>
              <a:t>alle magasiner</a:t>
            </a:r>
          </a:p>
          <a:p>
            <a:pPr lvl="1"/>
            <a:r>
              <a:rPr lang="nb-NO" dirty="0"/>
              <a:t>Magasintasker(se og kjenn)</a:t>
            </a:r>
          </a:p>
          <a:p>
            <a:r>
              <a:rPr lang="nb-NO" dirty="0"/>
              <a:t>Rydde </a:t>
            </a:r>
            <a:r>
              <a:rPr lang="nb-NO" dirty="0" smtClean="0"/>
              <a:t>banen</a:t>
            </a:r>
          </a:p>
          <a:p>
            <a:r>
              <a:rPr lang="nb-NO" dirty="0" smtClean="0"/>
              <a:t>Plukking </a:t>
            </a:r>
            <a:r>
              <a:rPr lang="nb-NO" dirty="0"/>
              <a:t>av </a:t>
            </a:r>
            <a:r>
              <a:rPr lang="nb-NO" dirty="0" smtClean="0"/>
              <a:t>tomhylser</a:t>
            </a:r>
            <a:endParaRPr lang="nb-NO" dirty="0"/>
          </a:p>
          <a:p>
            <a:r>
              <a:rPr lang="nb-NO" dirty="0"/>
              <a:t>Tilbakemelding og oppsummering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3219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Leksjon slutt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Spørsmål?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30" y="4782284"/>
            <a:ext cx="801933" cy="260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\\DOMFS0008\Brukere$\cgammeltorp\Skrivebord\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209" y="1398850"/>
            <a:ext cx="4515392" cy="356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85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8-09-13 (U) HVSKS Leksjonsmal 16-9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Forsvaret - mørk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90000"/>
            <a:lumOff val="10000"/>
          </a:schemeClr>
        </a:solidFill>
        <a:ln w="6350" cmpd="sng">
          <a:solidFill>
            <a:schemeClr val="bg2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Generelt" ma:contentTypeID="0x010100E04E9CB587854BDCB31D5A9387256C6300B89B47D33D60854CBA96365DBD06C7E6040004B48B2647F3244088D772950E9E551D" ma:contentTypeVersion="4" ma:contentTypeDescription="" ma:contentTypeScope="" ma:versionID="dfcb8d6d485304c87e57c06f6bb19f53">
  <xsd:schema xmlns:xsd="http://www.w3.org/2001/XMLSchema" xmlns:xs="http://www.w3.org/2001/XMLSchema" xmlns:p="http://schemas.microsoft.com/office/2006/metadata/properties" xmlns:ns2="25bffd5b-8c1c-4c32-b20d-2b9b7ae2e862" xmlns:ns3="8d2c14e5-cc4f-4d1d-a936-4bba697e6f76" targetNamespace="http://schemas.microsoft.com/office/2006/metadata/properties" ma:root="true" ma:fieldsID="aff06577dff34817d20b8de96f8aaf5f" ns2:_="" ns3:_="">
    <xsd:import namespace="25bffd5b-8c1c-4c32-b20d-2b9b7ae2e862"/>
    <xsd:import namespace="8d2c14e5-cc4f-4d1d-a936-4bba697e6f76"/>
    <xsd:element name="properties">
      <xsd:complexType>
        <xsd:sequence>
          <xsd:element name="documentManagement">
            <xsd:complexType>
              <xsd:all>
                <xsd:element ref="ns3:Status" minOccurs="0"/>
                <xsd:element ref="ns2:ForsvaretTeamsiteOrganizationNoteField" minOccurs="0"/>
                <xsd:element ref="ns2:ForsvaretTeamsiteSecurityLevelNoteField" minOccurs="0"/>
                <xsd:element ref="ns3:k6768595b979414ca4da226c88ecb916" minOccurs="0"/>
                <xsd:element ref="ns3:TaxCatchAll" minOccurs="0"/>
                <xsd:element ref="ns3:TaxCatchAllLabel" minOccurs="0"/>
                <xsd:element ref="ns3:obdd05e3159b4af2a124eed09d3f9d00" minOccurs="0"/>
                <xsd:element ref="ns3:kf87db6c0308467ebef4b0b65dd32d81" minOccurs="0"/>
                <xsd:element ref="ns3:TaxKeyword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bffd5b-8c1c-4c32-b20d-2b9b7ae2e862" elementFormDefault="qualified">
    <xsd:import namespace="http://schemas.microsoft.com/office/2006/documentManagement/types"/>
    <xsd:import namespace="http://schemas.microsoft.com/office/infopath/2007/PartnerControls"/>
    <xsd:element name="ForsvaretTeamsiteOrganizationNoteField" ma:index="9" nillable="true" ma:taxonomy="true" ma:internalName="ForsvaretTeamsiteOrganizationNoteField" ma:taxonomyFieldName="ForsvaretTeamsiteOrganization" ma:displayName="Organisasjon" ma:readOnly="false" ma:fieldId="{ce581202-aef1-40d5-93f6-1bfc97bfdfec}" ma:taxonomyMulti="true" ma:sspId="9bc1ae65-7bad-4a1a-867d-1417b907e5da" ma:termSetId="8ef42b10-e278-477c-a425-1308312cba5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orsvaretTeamsiteSecurityLevelNoteField" ma:index="11" ma:taxonomy="true" ma:internalName="ForsvaretTeamsiteSecurityLevelNoteField" ma:taxonomyFieldName="ForsvaretTeamsiteSecurityLevel" ma:displayName="Graderingsnivå" ma:fieldId="{9236b146-51f2-4d7d-9179-f23cb0260ed6}" ma:sspId="9bc1ae65-7bad-4a1a-867d-1417b907e5da" ma:termSetId="ca32687f-15c1-4b8a-bc76-5721c7b52a1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2c14e5-cc4f-4d1d-a936-4bba697e6f76" elementFormDefault="qualified">
    <xsd:import namespace="http://schemas.microsoft.com/office/2006/documentManagement/types"/>
    <xsd:import namespace="http://schemas.microsoft.com/office/infopath/2007/PartnerControls"/>
    <xsd:element name="Status" ma:index="5" nillable="true" ma:displayName="Status" ma:default="Under arbeid" ma:format="Dropdown" ma:internalName="Status0">
      <xsd:simpleType>
        <xsd:union memberTypes="dms:Text">
          <xsd:simpleType>
            <xsd:restriction base="dms:Choice">
              <xsd:enumeration value="Påbegynt"/>
              <xsd:enumeration value="Under arbeid"/>
              <xsd:enumeration value="Fullført"/>
              <xsd:enumeration value="Til godkjenning"/>
              <xsd:enumeration value="Godkjent"/>
              <xsd:enumeration value="Utdatert"/>
              <xsd:enumeration value="Til arkivering"/>
            </xsd:restriction>
          </xsd:simpleType>
        </xsd:union>
      </xsd:simpleType>
    </xsd:element>
    <xsd:element name="k6768595b979414ca4da226c88ecb916" ma:index="13" nillable="true" ma:taxonomy="true" ma:internalName="k6768595b979414ca4da226c88ecb916" ma:taxonomyFieldName="Avdeling" ma:displayName="Avdeling" ma:default="" ma:fieldId="{46768595-b979-414c-a4da-226c88ecb916}" ma:sspId="9bc1ae65-7bad-4a1a-867d-1417b907e5da" ma:termSetId="08ff7d34-c83d-4fa9-8f8d-0f43a18b1008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description="" ma:hidden="true" ma:list="{a1bdf0a3-9a63-4184-b3fc-1e894025aea3}" ma:internalName="TaxCatchAll" ma:showField="CatchAllData" ma:web="8d2c14e5-cc4f-4d1d-a936-4bba697e6f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a1bdf0a3-9a63-4184-b3fc-1e894025aea3}" ma:internalName="TaxCatchAllLabel" ma:readOnly="true" ma:showField="CatchAllDataLabel" ma:web="8d2c14e5-cc4f-4d1d-a936-4bba697e6f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bdd05e3159b4af2a124eed09d3f9d00" ma:index="17" nillable="true" ma:taxonomy="true" ma:internalName="obdd05e3159b4af2a124eed09d3f9d00" ma:taxonomyFieldName="Fagfelt" ma:displayName="Fagfelt" ma:default="" ma:fieldId="{8bdd05e3-159b-4af2-a124-eed09d3f9d00}" ma:taxonomyMulti="true" ma:sspId="9bc1ae65-7bad-4a1a-867d-1417b907e5da" ma:termSetId="c0e8a06e-6798-407e-8433-f028aea76137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kf87db6c0308467ebef4b0b65dd32d81" ma:index="19" nillable="true" ma:taxonomy="true" ma:internalName="kf87db6c0308467ebef4b0b65dd32d81" ma:taxonomyFieldName="Type_x0020_dokument" ma:displayName="Type dokument" ma:default="" ma:fieldId="{4f87db6c-0308-467e-bef4-b0b65dd32d81}" ma:sspId="9bc1ae65-7bad-4a1a-867d-1417b907e5da" ma:termSetId="5e119d36-7a05-41a6-a734-18632c43a747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Fritekstnøkkelord" ma:fieldId="{23f27201-bee3-471e-b2e7-b64fd8b7ca38}" ma:taxonomyMulti="true" ma:sspId="9bc1ae65-7bad-4a1a-867d-1417b907e5d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Innholdstype"/>
        <xsd:element ref="dc:title" minOccurs="0" maxOccurs="1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d2c14e5-cc4f-4d1d-a936-4bba697e6f76">
      <Value>22</Value>
      <Value>21</Value>
      <Value>86</Value>
      <Value>85</Value>
      <Value>12</Value>
      <Value>25</Value>
      <Value>1</Value>
      <Value>23</Value>
    </TaxCatchAll>
    <ForsvaretTeamsiteSecurityLevelNoteField xmlns="25bffd5b-8c1c-4c32-b20d-2b9b7ae2e862">
      <Terms xmlns="http://schemas.microsoft.com/office/infopath/2007/PartnerControls">
        <TermInfo xmlns="http://schemas.microsoft.com/office/infopath/2007/PartnerControls">
          <TermName xmlns="http://schemas.microsoft.com/office/infopath/2007/PartnerControls">UGRADERT</TermName>
          <TermId xmlns="http://schemas.microsoft.com/office/infopath/2007/PartnerControls">d00673f2-4025-410d-80f3-e4b359da56af</TermId>
        </TermInfo>
      </Terms>
    </ForsvaretTeamsiteSecurityLevelNoteField>
    <ForsvaretTeamsiteOrganizationNoteField xmlns="25bffd5b-8c1c-4c32-b20d-2b9b7ae2e862">
      <Terms xmlns="http://schemas.microsoft.com/office/infopath/2007/PartnerControls">
        <TermInfo xmlns="http://schemas.microsoft.com/office/infopath/2007/PartnerControls">
          <TermName xmlns="http://schemas.microsoft.com/office/infopath/2007/PartnerControls">Heimevernet</TermName>
          <TermId xmlns="http://schemas.microsoft.com/office/infopath/2007/PartnerControls">dea4b6f9-3a60-47ea-a019-3b4d69d2c1a4</TermId>
        </TermInfo>
      </Terms>
    </ForsvaretTeamsiteOrganizationNoteField>
    <obdd05e3159b4af2a124eed09d3f9d00 xmlns="8d2c14e5-cc4f-4d1d-a936-4bba697e6f76">
      <Terms xmlns="http://schemas.microsoft.com/office/infopath/2007/PartnerControls">
        <TermInfo xmlns="http://schemas.microsoft.com/office/infopath/2007/PartnerControls">
          <TermName xmlns="http://schemas.microsoft.com/office/infopath/2007/PartnerControls">Generelt</TermName>
          <TermId xmlns="http://schemas.microsoft.com/office/infopath/2007/PartnerControls">230f8774-a5fb-483b-89f9-2ac2514995b0</TermId>
        </TermInfo>
      </Terms>
    </obdd05e3159b4af2a124eed09d3f9d00>
    <kf87db6c0308467ebef4b0b65dd32d81 xmlns="8d2c14e5-cc4f-4d1d-a936-4bba697e6f76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Maler</TermName>
          <TermId xmlns="http://schemas.microsoft.com/office/infopath/2007/PartnerControls">5ac041b6-70c6-4869-8fb6-8de3057aefff</TermId>
        </TermInfo>
      </Terms>
    </kf87db6c0308467ebef4b0b65dd32d81>
    <k6768595b979414ca4da226c88ecb916 xmlns="8d2c14e5-cc4f-4d1d-a936-4bba697e6f76">
      <Terms xmlns="http://schemas.microsoft.com/office/infopath/2007/PartnerControls"/>
    </k6768595b979414ca4da226c88ecb916>
    <Status xmlns="8d2c14e5-cc4f-4d1d-a936-4bba697e6f76">Fullført</Status>
    <TaxKeywordTaxHTField xmlns="8d2c14e5-cc4f-4d1d-a936-4bba697e6f76">
      <Terms xmlns="http://schemas.microsoft.com/office/infopath/2007/PartnerControls"/>
    </TaxKeywordTaxHTField>
  </documentManagement>
</p:properties>
</file>

<file path=customXml/itemProps1.xml><?xml version="1.0" encoding="utf-8"?>
<ds:datastoreItem xmlns:ds="http://schemas.openxmlformats.org/officeDocument/2006/customXml" ds:itemID="{3FB6212B-FD4F-4899-851A-F84A69E94C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bffd5b-8c1c-4c32-b20d-2b9b7ae2e862"/>
    <ds:schemaRef ds:uri="8d2c14e5-cc4f-4d1d-a936-4bba697e6f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F64124-8F3B-4310-ABB5-CDC2DE0906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6F919B-75D7-4BBC-B0CE-A07E46E8F28E}">
  <ds:schemaRefs>
    <ds:schemaRef ds:uri="25bffd5b-8c1c-4c32-b20d-2b9b7ae2e862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2006/metadata/properties"/>
    <ds:schemaRef ds:uri="http://schemas.openxmlformats.org/package/2006/metadata/core-properties"/>
    <ds:schemaRef ds:uri="8d2c14e5-cc4f-4d1d-a936-4bba697e6f76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2018-09-13 (U) HVSKS Leksjonsmal 16-9</Template>
  <TotalTime>2202</TotalTime>
  <Words>1331</Words>
  <Application>Microsoft Office PowerPoint</Application>
  <PresentationFormat>Skjermfremvisning (16:9)</PresentationFormat>
  <Paragraphs>230</Paragraphs>
  <Slides>18</Slides>
  <Notes>13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18</vt:i4>
      </vt:variant>
    </vt:vector>
  </HeadingPairs>
  <TitlesOfParts>
    <vt:vector size="26" baseType="lpstr">
      <vt:lpstr>ＭＳ Ｐゴシック</vt:lpstr>
      <vt:lpstr>Arial</vt:lpstr>
      <vt:lpstr>Calibri</vt:lpstr>
      <vt:lpstr>Cambria</vt:lpstr>
      <vt:lpstr>FORSVARET-Medium</vt:lpstr>
      <vt:lpstr>Wingdings</vt:lpstr>
      <vt:lpstr>2018-09-13 (U) HVSKS Leksjonsmal 16-9</vt:lpstr>
      <vt:lpstr>Forsvaret - mørk</vt:lpstr>
      <vt:lpstr>Planlegging og gjennomføring av skytebanetjeneste</vt:lpstr>
      <vt:lpstr>Leksjonsmål</vt:lpstr>
      <vt:lpstr>Innhold</vt:lpstr>
      <vt:lpstr>Verktøy og reglement til bruk i planleggingen</vt:lpstr>
      <vt:lpstr>Forarbeid: Planlegging</vt:lpstr>
      <vt:lpstr>Forarbeid: Planlegging</vt:lpstr>
      <vt:lpstr>Forarbeid: Planlegging</vt:lpstr>
      <vt:lpstr>Forarbeid: Klargjøring av skytebanen</vt:lpstr>
      <vt:lpstr>Gjennomføring</vt:lpstr>
      <vt:lpstr>Gjennomføring</vt:lpstr>
      <vt:lpstr>Hvem kan være hva?</vt:lpstr>
      <vt:lpstr>Roller og ansvar på skytebanen: Skytebanelederen</vt:lpstr>
      <vt:lpstr>PowerPoint-presentasjon</vt:lpstr>
      <vt:lpstr>PowerPoint-presentasjon</vt:lpstr>
      <vt:lpstr>PowerPoint-presentasjon</vt:lpstr>
      <vt:lpstr>Mental trening</vt:lpstr>
      <vt:lpstr>Etterarbeid</vt:lpstr>
      <vt:lpstr>Leksjon slutt</vt:lpstr>
    </vt:vector>
  </TitlesOfParts>
  <Company>Forsvaret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&lt;Leksjonskode og navn på leksjonen&gt;</dc:title>
  <dc:creator>Rosten, Jo</dc:creator>
  <cp:lastModifiedBy>Gammeltorp, Cato</cp:lastModifiedBy>
  <cp:revision>65</cp:revision>
  <dcterms:created xsi:type="dcterms:W3CDTF">2018-09-13T08:32:20Z</dcterms:created>
  <dcterms:modified xsi:type="dcterms:W3CDTF">2022-10-17T09:55:23Z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ranetMMSikkerhet">
    <vt:lpwstr>1;#Ugradert|d00673f2-4025-410d-80f3-e4b359da56af</vt:lpwstr>
  </property>
  <property fmtid="{D5CDD505-2E9C-101B-9397-08002B2CF9AE}" pid="3" name="ContentTypeId">
    <vt:lpwstr>0x010100E04E9CB587854BDCB31D5A9387256C6300B89B47D33D60854CBA96365DBD06C7E6040004B48B2647F3244088D772950E9E551D</vt:lpwstr>
  </property>
  <property fmtid="{D5CDD505-2E9C-101B-9397-08002B2CF9AE}" pid="4" name="ForsvaretTeamsiteSecurityLevel">
    <vt:lpwstr>12;#UGRADERT|d00673f2-4025-410d-80f3-e4b359da56af</vt:lpwstr>
  </property>
  <property fmtid="{D5CDD505-2E9C-101B-9397-08002B2CF9AE}" pid="5" name="TaxKeyword">
    <vt:lpwstr/>
  </property>
  <property fmtid="{D5CDD505-2E9C-101B-9397-08002B2CF9AE}" pid="6" name="ForsvaretTeamsiteOrganization">
    <vt:lpwstr>1;#Heimevernet|dea4b6f9-3a60-47ea-a019-3b4d69d2c1a4</vt:lpwstr>
  </property>
  <property fmtid="{D5CDD505-2E9C-101B-9397-08002B2CF9AE}" pid="7" name="ForsvaretTeamsiteSubject">
    <vt:lpwstr>25;#Visuell profil|9fc8dc30-c47d-47ba-b008-2eeff2d8d26d</vt:lpwstr>
  </property>
  <property fmtid="{D5CDD505-2E9C-101B-9397-08002B2CF9AE}" pid="8" name="TaxKeywordTaxHTField">
    <vt:lpwstr/>
  </property>
  <property fmtid="{D5CDD505-2E9C-101B-9397-08002B2CF9AE}" pid="9" name="ForsvaretTeamsiteSubjectNoteField">
    <vt:lpwstr>Visuell profil|9fc8dc30-c47d-47ba-b008-2eeff2d8d26d</vt:lpwstr>
  </property>
  <property fmtid="{D5CDD505-2E9C-101B-9397-08002B2CF9AE}" pid="10" name="ForsvaretTeamsiteOrganizationNoteField">
    <vt:lpwstr>Heimevernet|dea4b6f9-3a60-47ea-a019-3b4d69d2c1a4</vt:lpwstr>
  </property>
  <property fmtid="{D5CDD505-2E9C-101B-9397-08002B2CF9AE}" pid="11" name="Utsteder">
    <vt:lpwstr>21;#SJEF HV|e33f3c24-86bc-4996-8791-ac5530f86544</vt:lpwstr>
  </property>
  <property fmtid="{D5CDD505-2E9C-101B-9397-08002B2CF9AE}" pid="12" name="Type_x0020_dokument">
    <vt:lpwstr>44;#Maler|4924ced8-fabe-4965-883c-3ad5cb902f25</vt:lpwstr>
  </property>
  <property fmtid="{D5CDD505-2E9C-101B-9397-08002B2CF9AE}" pid="13" name="Avdeling">
    <vt:lpwstr/>
  </property>
  <property fmtid="{D5CDD505-2E9C-101B-9397-08002B2CF9AE}" pid="14" name="Fagfelt">
    <vt:lpwstr>86;#Generelt|230f8774-a5fb-483b-89f9-2ac2514995b0</vt:lpwstr>
  </property>
  <property fmtid="{D5CDD505-2E9C-101B-9397-08002B2CF9AE}" pid="15" name="Type dokument">
    <vt:lpwstr>85;#Maler|5ac041b6-70c6-4869-8fb6-8de3057aefff</vt:lpwstr>
  </property>
  <property fmtid="{D5CDD505-2E9C-101B-9397-08002B2CF9AE}" pid="16" name="Dato">
    <vt:filetime>2018-02-12T09:42:53Z</vt:filetime>
  </property>
  <property fmtid="{D5CDD505-2E9C-101B-9397-08002B2CF9AE}" pid="17" name="n5afdc0a02f945ecb6fdc515168c7b2a">
    <vt:lpwstr/>
  </property>
  <property fmtid="{D5CDD505-2E9C-101B-9397-08002B2CF9AE}" pid="18" name="ac2c3138395f48698184c581f61cf1f3">
    <vt:lpwstr/>
  </property>
  <property fmtid="{D5CDD505-2E9C-101B-9397-08002B2CF9AE}" pid="19" name="Type_x0020_rapport">
    <vt:lpwstr/>
  </property>
  <property fmtid="{D5CDD505-2E9C-101B-9397-08002B2CF9AE}" pid="20" name="M_x00f8_tedel">
    <vt:lpwstr/>
  </property>
  <property fmtid="{D5CDD505-2E9C-101B-9397-08002B2CF9AE}" pid="21" name="Type_x0020_m_x00f8_te">
    <vt:lpwstr/>
  </property>
  <property fmtid="{D5CDD505-2E9C-101B-9397-08002B2CF9AE}" pid="22" name="hc37d78d4ad9412d8c286384764d0d66">
    <vt:lpwstr/>
  </property>
  <property fmtid="{D5CDD505-2E9C-101B-9397-08002B2CF9AE}" pid="23" name="Møtedel">
    <vt:lpwstr/>
  </property>
  <property fmtid="{D5CDD505-2E9C-101B-9397-08002B2CF9AE}" pid="24" name="obdd05e3159b4af2a124eed09d3f9d00">
    <vt:lpwstr>Generelt|d30064b7-d124-499b-8a89-e62d096ad576</vt:lpwstr>
  </property>
  <property fmtid="{D5CDD505-2E9C-101B-9397-08002B2CF9AE}" pid="25" name="a4dbc715fe86476bbd7a0e2b6607bfa8">
    <vt:lpwstr>SJEF HV|e33f3c24-86bc-4996-8791-ac5530f86544</vt:lpwstr>
  </property>
  <property fmtid="{D5CDD505-2E9C-101B-9397-08002B2CF9AE}" pid="26" name="a7dc2f3056964d4487cb0af49e766117">
    <vt:lpwstr>OPLAN - Operation Plan|394b595e-31c2-4b86-8345-22ba1d7a6f96</vt:lpwstr>
  </property>
  <property fmtid="{D5CDD505-2E9C-101B-9397-08002B2CF9AE}" pid="27" name="e36c3bbe3af0421d99d2f7c92b6f5c8b">
    <vt:lpwstr/>
  </property>
  <property fmtid="{D5CDD505-2E9C-101B-9397-08002B2CF9AE}" pid="28" name="kf87db6c0308467ebef4b0b65dd32d81">
    <vt:lpwstr>|ef6d5696-efa8-4188-b21f-2aee7aedc855</vt:lpwstr>
  </property>
  <property fmtid="{D5CDD505-2E9C-101B-9397-08002B2CF9AE}" pid="29" name="k02e3560dd8842f994c3378c3efe4d4d">
    <vt:lpwstr>Alle HV-distrikt|ad902a06-63ea-43b4-8c74-317dc1493a83</vt:lpwstr>
  </property>
  <property fmtid="{D5CDD505-2E9C-101B-9397-08002B2CF9AE}" pid="30" name="k6768595b979414ca4da226c88ecb916">
    <vt:lpwstr/>
  </property>
  <property fmtid="{D5CDD505-2E9C-101B-9397-08002B2CF9AE}" pid="31" name="lf3c21e5796c4eefb7c164e60f01b1b5">
    <vt:lpwstr/>
  </property>
  <property fmtid="{D5CDD505-2E9C-101B-9397-08002B2CF9AE}" pid="32" name="Type_x0020_ordre">
    <vt:lpwstr>22;#OPLAN - Operation Plan|394b595e-31c2-4b86-8345-22ba1d7a6f96</vt:lpwstr>
  </property>
  <property fmtid="{D5CDD505-2E9C-101B-9397-08002B2CF9AE}" pid="33" name="Organisasjon_x0020_HV">
    <vt:lpwstr/>
  </property>
  <property fmtid="{D5CDD505-2E9C-101B-9397-08002B2CF9AE}" pid="34" name="Planverk">
    <vt:lpwstr/>
  </property>
  <property fmtid="{D5CDD505-2E9C-101B-9397-08002B2CF9AE}" pid="35" name="Ordremottaker">
    <vt:lpwstr>23;#Alle HV-distrikt|ad902a06-63ea-43b4-8c74-317dc1493a83</vt:lpwstr>
  </property>
  <property fmtid="{D5CDD505-2E9C-101B-9397-08002B2CF9AE}" pid="36" name="Type_x0020_Brief">
    <vt:lpwstr/>
  </property>
  <property fmtid="{D5CDD505-2E9C-101B-9397-08002B2CF9AE}" pid="37" name="M_x00f8_te">
    <vt:lpwstr/>
  </property>
  <property fmtid="{D5CDD505-2E9C-101B-9397-08002B2CF9AE}" pid="38" name="Rapport">
    <vt:lpwstr/>
  </property>
  <property fmtid="{D5CDD505-2E9C-101B-9397-08002B2CF9AE}" pid="39" name="Type Brief">
    <vt:lpwstr/>
  </property>
  <property fmtid="{D5CDD505-2E9C-101B-9397-08002B2CF9AE}" pid="40" name="Type ordre">
    <vt:lpwstr>22</vt:lpwstr>
  </property>
  <property fmtid="{D5CDD505-2E9C-101B-9397-08002B2CF9AE}" pid="41" name="k38d53096927404fa2157361e836b7c9">
    <vt:lpwstr/>
  </property>
  <property fmtid="{D5CDD505-2E9C-101B-9397-08002B2CF9AE}" pid="42" name="g8b33937d4924462ae0d3c6d5157e131">
    <vt:lpwstr/>
  </property>
  <property fmtid="{D5CDD505-2E9C-101B-9397-08002B2CF9AE}" pid="43" name="hbfef39a4c3a49778b14fec56ce980c2">
    <vt:lpwstr/>
  </property>
  <property fmtid="{D5CDD505-2E9C-101B-9397-08002B2CF9AE}" pid="44" name="f5a1a420fce24dbdb6cd5bfa58ab4e97">
    <vt:lpwstr/>
  </property>
  <property fmtid="{D5CDD505-2E9C-101B-9397-08002B2CF9AE}" pid="45" name="Status">
    <vt:lpwstr>Under arbeid</vt:lpwstr>
  </property>
  <property fmtid="{D5CDD505-2E9C-101B-9397-08002B2CF9AE}" pid="46" name="p198088c416a4b7099fcc01a800418a0">
    <vt:lpwstr/>
  </property>
  <property fmtid="{D5CDD505-2E9C-101B-9397-08002B2CF9AE}" pid="47" name="f2512c8c424c4eafb4bf77267a1125ba">
    <vt:lpwstr/>
  </property>
  <property fmtid="{D5CDD505-2E9C-101B-9397-08002B2CF9AE}" pid="48" name="Del_x0020_av_x0020_ordre_x0020__x002F__x0020_planverk">
    <vt:lpwstr/>
  </property>
  <property fmtid="{D5CDD505-2E9C-101B-9397-08002B2CF9AE}" pid="49" name="pe2af2fcee064576a9caade6dc2abbf5">
    <vt:lpwstr/>
  </property>
  <property fmtid="{D5CDD505-2E9C-101B-9397-08002B2CF9AE}" pid="50" name="Type_x0020_grunnlagsdokument">
    <vt:lpwstr/>
  </property>
  <property fmtid="{D5CDD505-2E9C-101B-9397-08002B2CF9AE}" pid="51" name="f36eaebd755f4996919f9e6beddb8d38">
    <vt:lpwstr/>
  </property>
  <property fmtid="{D5CDD505-2E9C-101B-9397-08002B2CF9AE}" pid="52" name="Operasjon">
    <vt:lpwstr/>
  </property>
  <property fmtid="{D5CDD505-2E9C-101B-9397-08002B2CF9AE}" pid="53" name="Navn_x0020_p_x00e5__x0020_ordre_x002F_planverk">
    <vt:lpwstr/>
  </property>
  <property fmtid="{D5CDD505-2E9C-101B-9397-08002B2CF9AE}" pid="54" name="Type_x0020_brief0">
    <vt:lpwstr/>
  </property>
  <property fmtid="{D5CDD505-2E9C-101B-9397-08002B2CF9AE}" pid="55" name="ed4f7ec361e74713a6fe984f28474967">
    <vt:lpwstr/>
  </property>
  <property fmtid="{D5CDD505-2E9C-101B-9397-08002B2CF9AE}" pid="56" name="e058bb8098b24c5cb86d699c8ef3e0ef">
    <vt:lpwstr/>
  </property>
  <property fmtid="{D5CDD505-2E9C-101B-9397-08002B2CF9AE}" pid="57" name="Organisasjon HV">
    <vt:lpwstr/>
  </property>
  <property fmtid="{D5CDD505-2E9C-101B-9397-08002B2CF9AE}" pid="58" name="Del av ordre / planverk">
    <vt:lpwstr/>
  </property>
  <property fmtid="{D5CDD505-2E9C-101B-9397-08002B2CF9AE}" pid="59" name="Møte">
    <vt:lpwstr/>
  </property>
  <property fmtid="{D5CDD505-2E9C-101B-9397-08002B2CF9AE}" pid="60" name="Navn på ordre/planverk">
    <vt:lpwstr/>
  </property>
  <property fmtid="{D5CDD505-2E9C-101B-9397-08002B2CF9AE}" pid="61" name="Type rapport">
    <vt:lpwstr/>
  </property>
  <property fmtid="{D5CDD505-2E9C-101B-9397-08002B2CF9AE}" pid="62" name="Type grunnlagsdokument">
    <vt:lpwstr/>
  </property>
  <property fmtid="{D5CDD505-2E9C-101B-9397-08002B2CF9AE}" pid="63" name="Type brief0">
    <vt:lpwstr/>
  </property>
  <property fmtid="{D5CDD505-2E9C-101B-9397-08002B2CF9AE}" pid="64" name="Type møte">
    <vt:lpwstr/>
  </property>
</Properties>
</file>