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2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5" r:id="rId4"/>
    <p:sldMasterId id="2147483693" r:id="rId5"/>
    <p:sldMasterId id="2147483896" r:id="rId6"/>
  </p:sldMasterIdLst>
  <p:notesMasterIdLst>
    <p:notesMasterId r:id="rId34"/>
  </p:notesMasterIdLst>
  <p:handoutMasterIdLst>
    <p:handoutMasterId r:id="rId35"/>
  </p:handoutMasterIdLst>
  <p:sldIdLst>
    <p:sldId id="261" r:id="rId7"/>
    <p:sldId id="271" r:id="rId8"/>
    <p:sldId id="287" r:id="rId9"/>
    <p:sldId id="272" r:id="rId10"/>
    <p:sldId id="290" r:id="rId11"/>
    <p:sldId id="291" r:id="rId12"/>
    <p:sldId id="259" r:id="rId13"/>
    <p:sldId id="280" r:id="rId14"/>
    <p:sldId id="281" r:id="rId15"/>
    <p:sldId id="282" r:id="rId16"/>
    <p:sldId id="283" r:id="rId17"/>
    <p:sldId id="260" r:id="rId18"/>
    <p:sldId id="262" r:id="rId19"/>
    <p:sldId id="263" r:id="rId20"/>
    <p:sldId id="296" r:id="rId21"/>
    <p:sldId id="265" r:id="rId22"/>
    <p:sldId id="266" r:id="rId23"/>
    <p:sldId id="288" r:id="rId24"/>
    <p:sldId id="289" r:id="rId25"/>
    <p:sldId id="278" r:id="rId26"/>
    <p:sldId id="292" r:id="rId27"/>
    <p:sldId id="268" r:id="rId28"/>
    <p:sldId id="269" r:id="rId29"/>
    <p:sldId id="293" r:id="rId30"/>
    <p:sldId id="294" r:id="rId31"/>
    <p:sldId id="295" r:id="rId32"/>
    <p:sldId id="273" r:id="rId33"/>
  </p:sldIdLst>
  <p:sldSz cx="9144000" cy="5143500" type="screen16x9"/>
  <p:notesSz cx="9931400" cy="6794500"/>
  <p:defaultTextStyle>
    <a:defPPr>
      <a:defRPr lang="nb-NO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5"/>
    <a:srgbClr val="FFFFFF"/>
    <a:srgbClr val="313131"/>
    <a:srgbClr val="404040"/>
    <a:srgbClr val="CECECE"/>
    <a:srgbClr val="B2B2B2"/>
    <a:srgbClr val="767676"/>
    <a:srgbClr val="1919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70" autoAdjust="0"/>
    <p:restoredTop sz="81302" autoAdjust="0"/>
  </p:normalViewPr>
  <p:slideViewPr>
    <p:cSldViewPr snapToGrid="0">
      <p:cViewPr varScale="1">
        <p:scale>
          <a:sx n="141" d="100"/>
          <a:sy n="141" d="100"/>
        </p:scale>
        <p:origin x="546" y="1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3606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5625497" y="0"/>
            <a:ext cx="4303606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535FC97-70EA-B84C-9CCC-228B20420085}" type="datetimeFigureOut">
              <a:rPr lang="nb-NO"/>
              <a:pPr>
                <a:defRPr/>
              </a:pPr>
              <a:t>15.12.2022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1" y="6453596"/>
            <a:ext cx="4303606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5625497" y="6453596"/>
            <a:ext cx="4303606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9B3FCC5-DD96-3643-9EF5-0E12DF182D2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3820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3606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5625497" y="0"/>
            <a:ext cx="4303606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B5CB947-41A6-A94D-80EF-47AD980A54F4}" type="datetimeFigureOut">
              <a:rPr lang="nb-NO"/>
              <a:pPr>
                <a:defRPr/>
              </a:pPr>
              <a:t>15.12.2022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700338" y="509588"/>
            <a:ext cx="4530725" cy="2547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993140" y="3227388"/>
            <a:ext cx="7945120" cy="3057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1" y="6453596"/>
            <a:ext cx="4303606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5625497" y="6453596"/>
            <a:ext cx="4303606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6B74B50-57CA-1945-A4A9-F18B0F3A212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66682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B74B50-57CA-1945-A4A9-F18B0F3A212E}" type="slidenum">
              <a:rPr lang="nb-NO" smtClean="0"/>
              <a:pPr>
                <a:defRPr/>
              </a:pPr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9715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B74B50-57CA-1945-A4A9-F18B0F3A212E}" type="slidenum">
              <a:rPr lang="nb-NO" smtClean="0"/>
              <a:pPr>
                <a:defRPr/>
              </a:pPr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1777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nb-NO" dirty="0" smtClean="0"/>
              <a:t>Sertifisering: </a:t>
            </a:r>
            <a:r>
              <a:rPr lang="nb-NO" i="1" dirty="0" smtClean="0"/>
              <a:t>«Sertifisering er en prosess som leder til ett sertifikat, teknisk godkjenning og dokumentasjon av ufravikelige krav til kunnskap og ferdighet for å operere materiell, utøve, lede eller utdanne innen en spesiell disiplin eller aktivitet.»</a:t>
            </a:r>
          </a:p>
          <a:p>
            <a:pPr lvl="1"/>
            <a:r>
              <a:rPr lang="nb-NO" dirty="0" smtClean="0"/>
              <a:t>Kvalifisering (kvalifisert personell): </a:t>
            </a:r>
            <a:r>
              <a:rPr lang="nb-NO" i="1" dirty="0" smtClean="0"/>
              <a:t>«Personell som innehar formell-, realkompetanse, og erfaring til å lede en aktivitet, operere materiell, utdanne innen enkeltmanns- eller kollektive disipliner, og instruere i bruk og behandling av militært materiell der det ikke er krav til å være sertifisert.»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B74B50-57CA-1945-A4A9-F18B0F3A212E}" type="slidenum">
              <a:rPr lang="nb-NO" smtClean="0"/>
              <a:pPr>
                <a:defRPr/>
              </a:pPr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7421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B74B50-57CA-1945-A4A9-F18B0F3A212E}" type="slidenum">
              <a:rPr lang="nb-NO" smtClean="0"/>
              <a:pPr>
                <a:defRPr/>
              </a:pPr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31617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Skuddtakten</a:t>
            </a:r>
            <a:r>
              <a:rPr lang="nb-NO" baseline="0" dirty="0" smtClean="0"/>
              <a:t> er lik på begge pipene grunnet hydraulisk buffer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B74B50-57CA-1945-A4A9-F18B0F3A212E}" type="slidenum">
              <a:rPr lang="nb-NO" smtClean="0"/>
              <a:pPr>
                <a:defRPr/>
              </a:pPr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8745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B74B50-57CA-1945-A4A9-F18B0F3A212E}" type="slidenum">
              <a:rPr lang="nb-NO" smtClean="0"/>
              <a:pPr>
                <a:defRPr/>
              </a:pPr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82586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B74B50-57CA-1945-A4A9-F18B0F3A212E}" type="slidenum">
              <a:rPr lang="nb-NO" smtClean="0"/>
              <a:pPr>
                <a:defRPr/>
              </a:pPr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6886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675" y="350196"/>
            <a:ext cx="652505" cy="757879"/>
          </a:xfrm>
          <a:prstGeom prst="rect">
            <a:avLst/>
          </a:prstGeom>
        </p:spPr>
      </p:pic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CF805DBA-BF56-494F-B0D2-6DBEC99B9D11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 dirty="0"/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951303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- eg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13" name="Plassholder for bilde 2"/>
          <p:cNvSpPr>
            <a:spLocks noGrp="1"/>
          </p:cNvSpPr>
          <p:nvPr>
            <p:ph type="pic" sz="quarter" idx="14"/>
          </p:nvPr>
        </p:nvSpPr>
        <p:spPr>
          <a:xfrm>
            <a:off x="1928362" y="294597"/>
            <a:ext cx="738187" cy="880154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800" baseline="0"/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6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EF8654C1-AD53-4C6A-A008-ED7AA9EE6727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7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/>
          </a:p>
        </p:txBody>
      </p:sp>
      <p:pic>
        <p:nvPicPr>
          <p:cNvPr id="12" name="Bilde 11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sp>
        <p:nvSpPr>
          <p:cNvPr id="14" name="Plassholder for bilde 3"/>
          <p:cNvSpPr>
            <a:spLocks noGrp="1"/>
          </p:cNvSpPr>
          <p:nvPr>
            <p:ph type="pic" sz="quarter" idx="18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462029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7" hasCustomPrompt="1"/>
          </p:nvPr>
        </p:nvSpPr>
        <p:spPr>
          <a:xfrm>
            <a:off x="91441" y="96013"/>
            <a:ext cx="8965692" cy="49651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 smtClean="0"/>
              <a:t>Klikk for å redigere tekststiler i malen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09879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 Hvi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3" y="79375"/>
            <a:ext cx="8967787" cy="4986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5541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5D91560-8706-497E-904F-41040194735E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600258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o bilder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Rett linje 7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9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20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2C7E85F-6E7F-4D60-A01C-202ED654044F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13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8" name="Plassholder for bilde 3"/>
          <p:cNvSpPr>
            <a:spLocks noGrp="1"/>
          </p:cNvSpPr>
          <p:nvPr>
            <p:ph type="pic" sz="quarter" idx="21"/>
          </p:nvPr>
        </p:nvSpPr>
        <p:spPr>
          <a:xfrm>
            <a:off x="4596684" y="2623315"/>
            <a:ext cx="4453737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2636245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re bilder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Rett linje 8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Plassholder for bunntekst 3"/>
          <p:cNvSpPr>
            <a:spLocks noGrp="1"/>
          </p:cNvSpPr>
          <p:nvPr>
            <p:ph type="ftr" sz="quarter" idx="22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 dirty="0"/>
          </a:p>
        </p:txBody>
      </p:sp>
      <p:sp>
        <p:nvSpPr>
          <p:cNvPr id="11" name="Plassholder for dato 7"/>
          <p:cNvSpPr>
            <a:spLocks noGrp="1"/>
          </p:cNvSpPr>
          <p:nvPr>
            <p:ph type="dt" sz="half" idx="23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96AD3E1-8C67-4AE2-A5AF-2572874505A8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12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6" name="Plassholder for bilde 3"/>
          <p:cNvSpPr>
            <a:spLocks noGrp="1"/>
          </p:cNvSpPr>
          <p:nvPr>
            <p:ph type="pic" sz="quarter" idx="24"/>
          </p:nvPr>
        </p:nvSpPr>
        <p:spPr>
          <a:xfrm>
            <a:off x="4596684" y="2623315"/>
            <a:ext cx="4453737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20" name="Plassholder for bilde 3"/>
          <p:cNvSpPr>
            <a:spLocks noGrp="1"/>
          </p:cNvSpPr>
          <p:nvPr>
            <p:ph type="pic" sz="quarter" idx="25"/>
          </p:nvPr>
        </p:nvSpPr>
        <p:spPr>
          <a:xfrm>
            <a:off x="4596685" y="96683"/>
            <a:ext cx="2181104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22" name="Plassholder for bilde 3"/>
          <p:cNvSpPr>
            <a:spLocks noGrp="1"/>
          </p:cNvSpPr>
          <p:nvPr>
            <p:ph type="pic" sz="quarter" idx="26"/>
          </p:nvPr>
        </p:nvSpPr>
        <p:spPr>
          <a:xfrm>
            <a:off x="6869317" y="96683"/>
            <a:ext cx="2181104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381660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28600"/>
            <a:ext cx="968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0B9E09A-5B38-4644-82F3-697C37A82C49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179326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o bilder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cxnSp>
        <p:nvCxnSpPr>
          <p:cNvPr id="5" name="Rett linje 4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28600"/>
            <a:ext cx="968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Rett linje 7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assholder for bunntekst 3"/>
          <p:cNvSpPr>
            <a:spLocks noGrp="1"/>
          </p:cNvSpPr>
          <p:nvPr>
            <p:ph type="ftr" sz="quarter" idx="20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21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F820C89-16EC-443A-A3FC-B8EF2A58F716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6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91526" y="96684"/>
            <a:ext cx="4453737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8" name="Plassholder for bilde 3"/>
          <p:cNvSpPr>
            <a:spLocks noGrp="1"/>
          </p:cNvSpPr>
          <p:nvPr>
            <p:ph type="pic" sz="quarter" idx="22"/>
          </p:nvPr>
        </p:nvSpPr>
        <p:spPr>
          <a:xfrm>
            <a:off x="91526" y="2623315"/>
            <a:ext cx="4453737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961312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re bilder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228600"/>
            <a:ext cx="9683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Rett linje 8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bunntekst 3"/>
          <p:cNvSpPr>
            <a:spLocks noGrp="1"/>
          </p:cNvSpPr>
          <p:nvPr>
            <p:ph type="ftr" sz="quarter" idx="23"/>
          </p:nvPr>
        </p:nvSpPr>
        <p:spPr>
          <a:xfrm>
            <a:off x="5216525" y="392113"/>
            <a:ext cx="175895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 dirty="0"/>
          </a:p>
        </p:txBody>
      </p:sp>
      <p:sp>
        <p:nvSpPr>
          <p:cNvPr id="11" name="Plassholder for dato 7"/>
          <p:cNvSpPr>
            <a:spLocks noGrp="1"/>
          </p:cNvSpPr>
          <p:nvPr>
            <p:ph type="dt" sz="half" idx="24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066EFDA-9055-45C5-B7F3-B53E9D458D1B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8" name="Plassholder for bilde 3"/>
          <p:cNvSpPr>
            <a:spLocks noGrp="1"/>
          </p:cNvSpPr>
          <p:nvPr>
            <p:ph type="pic" sz="quarter" idx="25"/>
          </p:nvPr>
        </p:nvSpPr>
        <p:spPr>
          <a:xfrm>
            <a:off x="91526" y="2623315"/>
            <a:ext cx="4453737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9" name="Plassholder for bilde 3"/>
          <p:cNvSpPr>
            <a:spLocks noGrp="1"/>
          </p:cNvSpPr>
          <p:nvPr>
            <p:ph type="pic" sz="quarter" idx="26"/>
          </p:nvPr>
        </p:nvSpPr>
        <p:spPr>
          <a:xfrm>
            <a:off x="91527" y="96683"/>
            <a:ext cx="2181104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20" name="Plassholder for bilde 3"/>
          <p:cNvSpPr>
            <a:spLocks noGrp="1"/>
          </p:cNvSpPr>
          <p:nvPr>
            <p:ph type="pic" sz="quarter" idx="27"/>
          </p:nvPr>
        </p:nvSpPr>
        <p:spPr>
          <a:xfrm>
            <a:off x="2364159" y="96683"/>
            <a:ext cx="2181104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5978347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CE1EA23-481D-4753-9EEB-565DC0F18BB4}" type="datetime3">
              <a:rPr lang="en-US" smtClean="0"/>
              <a:t>15 December 2022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9077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4993753-CA4B-4243-8A2C-A06B65C09DC4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857494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805A43D-9595-415E-969A-01F140809C30}" type="datetime3">
              <a:rPr lang="en-US" smtClean="0"/>
              <a:t>15 December 2022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49251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7C7A4C2-F9F8-426E-9F5A-DA8F3A6B37E7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805093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2B3FE88-3985-46AC-9560-53C3B361F04E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027762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ADB8E1C-7065-41EC-9148-93CF309A728B}" type="datetime3">
              <a:rPr lang="en-US" smtClean="0"/>
              <a:t>15 December 2022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76616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7D0C9E3-8B95-42D3-93B0-F171D048382C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524517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13911DA-0DBE-46C4-A1F4-997B8D2D269B}" type="datetime3">
              <a:rPr lang="en-US" smtClean="0"/>
              <a:t>15 December 2022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7049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3"/>
          </p:nvPr>
        </p:nvSpPr>
        <p:spPr>
          <a:xfrm>
            <a:off x="92076" y="95250"/>
            <a:ext cx="4435108" cy="49530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rgbClr val="8C8C8C"/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4"/>
          </p:nvPr>
        </p:nvSpPr>
        <p:spPr>
          <a:xfrm>
            <a:off x="2852738" y="5475288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7D4F4B45-D737-4B73-9861-7DA859702E58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5"/>
          </p:nvPr>
        </p:nvSpPr>
        <p:spPr>
          <a:xfrm>
            <a:off x="2852738" y="5302250"/>
            <a:ext cx="3787775" cy="233363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/>
          </a:p>
        </p:txBody>
      </p:sp>
      <p:sp>
        <p:nvSpPr>
          <p:cNvPr id="8" name="Plassholder for bilde 5"/>
          <p:cNvSpPr>
            <a:spLocks noGrp="1"/>
          </p:cNvSpPr>
          <p:nvPr>
            <p:ph type="pic" sz="quarter" idx="16"/>
          </p:nvPr>
        </p:nvSpPr>
        <p:spPr>
          <a:xfrm>
            <a:off x="4619260" y="95250"/>
            <a:ext cx="4435108" cy="49530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rgbClr val="8C8C8C"/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746775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3"/>
          <p:cNvSpPr>
            <a:spLocks noGrp="1"/>
          </p:cNvSpPr>
          <p:nvPr>
            <p:ph type="dt" sz="half" idx="14"/>
          </p:nvPr>
        </p:nvSpPr>
        <p:spPr>
          <a:xfrm>
            <a:off x="2852738" y="5475288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6A035AEB-ADDF-43C3-AD2B-1B3CBE0BA099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5"/>
          </p:nvPr>
        </p:nvSpPr>
        <p:spPr>
          <a:xfrm>
            <a:off x="2852738" y="5302250"/>
            <a:ext cx="3787775" cy="233363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 dirty="0"/>
          </a:p>
        </p:txBody>
      </p:sp>
      <p:sp>
        <p:nvSpPr>
          <p:cNvPr id="15" name="Plassholder for bilde 5"/>
          <p:cNvSpPr>
            <a:spLocks noGrp="1"/>
          </p:cNvSpPr>
          <p:nvPr>
            <p:ph type="pic" sz="quarter" idx="13"/>
          </p:nvPr>
        </p:nvSpPr>
        <p:spPr>
          <a:xfrm>
            <a:off x="92076" y="95250"/>
            <a:ext cx="4435108" cy="243138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rgbClr val="8C8C8C"/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6" name="Plassholder for bilde 5"/>
          <p:cNvSpPr>
            <a:spLocks noGrp="1"/>
          </p:cNvSpPr>
          <p:nvPr>
            <p:ph type="pic" sz="quarter" idx="16"/>
          </p:nvPr>
        </p:nvSpPr>
        <p:spPr>
          <a:xfrm>
            <a:off x="4619260" y="95250"/>
            <a:ext cx="4435108" cy="243138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rgbClr val="8C8C8C"/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9" name="Plassholder for bilde 5"/>
          <p:cNvSpPr>
            <a:spLocks noGrp="1"/>
          </p:cNvSpPr>
          <p:nvPr>
            <p:ph type="pic" sz="quarter" idx="21"/>
          </p:nvPr>
        </p:nvSpPr>
        <p:spPr>
          <a:xfrm>
            <a:off x="92076" y="2621882"/>
            <a:ext cx="4435108" cy="243138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rgbClr val="8C8C8C"/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20" name="Plassholder for bilde 5"/>
          <p:cNvSpPr>
            <a:spLocks noGrp="1"/>
          </p:cNvSpPr>
          <p:nvPr>
            <p:ph type="pic" sz="quarter" idx="22"/>
          </p:nvPr>
        </p:nvSpPr>
        <p:spPr>
          <a:xfrm>
            <a:off x="4619260" y="2621882"/>
            <a:ext cx="4435108" cy="243138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rgbClr val="8C8C8C"/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329007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k/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quarter" idx="11"/>
          </p:nvPr>
        </p:nvSpPr>
        <p:spPr>
          <a:xfrm>
            <a:off x="467178" y="465585"/>
            <a:ext cx="8209644" cy="421233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 baseline="0">
                <a:solidFill>
                  <a:srgbClr val="31313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2"/>
          </p:nvPr>
        </p:nvSpPr>
        <p:spPr>
          <a:xfrm>
            <a:off x="2852738" y="5475288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D1E60351-0E79-4EA2-AAD9-EC269143E424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3"/>
          </p:nvPr>
        </p:nvSpPr>
        <p:spPr>
          <a:xfrm>
            <a:off x="2852738" y="5302250"/>
            <a:ext cx="3787775" cy="233363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3857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747" y="349250"/>
            <a:ext cx="652505" cy="757879"/>
          </a:xfrm>
          <a:prstGeom prst="rect">
            <a:avLst/>
          </a:prstGeom>
        </p:spPr>
      </p:pic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4796171"/>
            <a:ext cx="591353" cy="7655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7F7FA742-0FF2-4C7F-A581-4B4CEAC70060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02235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Bilde 5" descr="Forsvaret_logo_midtstilt_cmyk_sort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7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Klikk for å redigere undertittelstil i malen</a:t>
            </a:r>
            <a:endParaRPr lang="nb-NO" dirty="0"/>
          </a:p>
        </p:txBody>
      </p:sp>
      <p:sp>
        <p:nvSpPr>
          <p:cNvPr id="10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F52C9384-117E-490E-84C5-DA8BC22455D1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11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/>
          </a:p>
        </p:txBody>
      </p:sp>
      <p:pic>
        <p:nvPicPr>
          <p:cNvPr id="12" name="Bilde 11" descr="Forsvaret_navn_hvit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9" y="4797718"/>
            <a:ext cx="589972" cy="76380"/>
          </a:xfrm>
          <a:prstGeom prst="rect">
            <a:avLst/>
          </a:prstGeom>
        </p:spPr>
      </p:pic>
      <p:sp>
        <p:nvSpPr>
          <p:cNvPr id="14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182922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- eg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ett linje 8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7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Klikk for å redigere undertittelstil i malen</a:t>
            </a:r>
            <a:endParaRPr lang="nb-NO" dirty="0"/>
          </a:p>
        </p:txBody>
      </p:sp>
      <p:sp>
        <p:nvSpPr>
          <p:cNvPr id="16" name="Plassholder for bilde 2"/>
          <p:cNvSpPr>
            <a:spLocks noGrp="1"/>
          </p:cNvSpPr>
          <p:nvPr>
            <p:ph type="pic" sz="quarter" idx="14"/>
          </p:nvPr>
        </p:nvSpPr>
        <p:spPr>
          <a:xfrm>
            <a:off x="1928362" y="294597"/>
            <a:ext cx="738187" cy="880154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800" baseline="0"/>
            </a:lvl1pPr>
          </a:lstStyle>
          <a:p>
            <a:pPr lvl="0"/>
            <a:r>
              <a:rPr lang="nb-NO" noProof="0" smtClean="0"/>
              <a:t>Dra bildet til plassholderen eller klikk ikonet for å legge til</a:t>
            </a:r>
            <a:endParaRPr lang="nb-NO" noProof="0" dirty="0"/>
          </a:p>
        </p:txBody>
      </p:sp>
      <p:sp>
        <p:nvSpPr>
          <p:cNvPr id="10" name="Plassholder for dato 3"/>
          <p:cNvSpPr>
            <a:spLocks noGrp="1"/>
          </p:cNvSpPr>
          <p:nvPr>
            <p:ph type="dt" sz="half" idx="16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597B6856-3EEA-431E-A43A-BA76C1E6606D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11" name="Plassholder for bunntekst 4"/>
          <p:cNvSpPr>
            <a:spLocks noGrp="1"/>
          </p:cNvSpPr>
          <p:nvPr>
            <p:ph type="ftr" sz="quarter" idx="17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/>
          </a:p>
        </p:txBody>
      </p:sp>
      <p:pic>
        <p:nvPicPr>
          <p:cNvPr id="12" name="Bilde 11" descr="Forsvaret_navn_hvi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9" y="4797718"/>
            <a:ext cx="589972" cy="76380"/>
          </a:xfrm>
          <a:prstGeom prst="rect">
            <a:avLst/>
          </a:prstGeom>
        </p:spPr>
      </p:pic>
      <p:sp>
        <p:nvSpPr>
          <p:cNvPr id="14" name="Plassholder for bilde 3"/>
          <p:cNvSpPr>
            <a:spLocks noGrp="1"/>
          </p:cNvSpPr>
          <p:nvPr>
            <p:ph type="pic" sz="quarter" idx="18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145218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3" y="79375"/>
            <a:ext cx="8967787" cy="4986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0361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87363" y="1409700"/>
            <a:ext cx="598487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hvi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6788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Plassholder for innhold 5"/>
          <p:cNvSpPr>
            <a:spLocks noGrp="1"/>
          </p:cNvSpPr>
          <p:nvPr>
            <p:ph sz="quarter" idx="15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tekststiler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malen</a:t>
            </a:r>
            <a:endParaRPr lang="en-US" dirty="0" smtClean="0"/>
          </a:p>
          <a:p>
            <a:pPr lvl="1"/>
            <a:r>
              <a:rPr lang="en-US" dirty="0" smtClean="0"/>
              <a:t>Andre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2"/>
            <a:r>
              <a:rPr lang="en-US" dirty="0" err="1" smtClean="0"/>
              <a:t>Tredje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3"/>
            <a:r>
              <a:rPr lang="en-US" dirty="0" err="1" smtClean="0"/>
              <a:t>Fjerde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4"/>
            <a:r>
              <a:rPr lang="en-US" dirty="0" err="1" smtClean="0"/>
              <a:t>Femte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6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7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D5A5DC6-D723-4A73-80A5-91058198CC03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378377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1" name="Plassholder for bilde 3"/>
          <p:cNvSpPr>
            <a:spLocks noGrp="1"/>
          </p:cNvSpPr>
          <p:nvPr>
            <p:ph type="pic" sz="quarter" idx="18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684912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o bilder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3" descr="Forsvaret_logo_RGB_hvi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6788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Rett linje 7"/>
          <p:cNvCxnSpPr/>
          <p:nvPr/>
        </p:nvCxnSpPr>
        <p:spPr>
          <a:xfrm>
            <a:off x="487363" y="1409700"/>
            <a:ext cx="598487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lassholder for innhold 5"/>
          <p:cNvSpPr>
            <a:spLocks noGrp="1"/>
          </p:cNvSpPr>
          <p:nvPr>
            <p:ph sz="quarter" idx="15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tekststiler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malen</a:t>
            </a:r>
            <a:endParaRPr lang="en-US" dirty="0" smtClean="0"/>
          </a:p>
          <a:p>
            <a:pPr lvl="1"/>
            <a:r>
              <a:rPr lang="en-US" dirty="0" smtClean="0"/>
              <a:t>Andre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2"/>
            <a:r>
              <a:rPr lang="en-US" dirty="0" err="1" smtClean="0"/>
              <a:t>Tredje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3"/>
            <a:r>
              <a:rPr lang="en-US" dirty="0" err="1" smtClean="0"/>
              <a:t>Fjerde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4"/>
            <a:r>
              <a:rPr lang="en-US" dirty="0" err="1" smtClean="0"/>
              <a:t>Femte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9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20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E347CB9-E0D0-4174-84AA-43D6BE0DA75B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14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21"/>
          </p:nvPr>
        </p:nvSpPr>
        <p:spPr>
          <a:xfrm>
            <a:off x="4596684" y="2623315"/>
            <a:ext cx="4453737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  <p:sp>
        <p:nvSpPr>
          <p:cNvPr id="11" name="Tittel 6"/>
          <p:cNvSpPr>
            <a:spLocks noGrp="1"/>
          </p:cNvSpPr>
          <p:nvPr>
            <p:ph type="title"/>
          </p:nvPr>
        </p:nvSpPr>
        <p:spPr>
          <a:xfrm>
            <a:off x="378377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794675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re bilder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3" descr="Forsvaret_logo_RGB_hvi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6788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Rett linje 8"/>
          <p:cNvCxnSpPr/>
          <p:nvPr/>
        </p:nvCxnSpPr>
        <p:spPr>
          <a:xfrm>
            <a:off x="487363" y="1409700"/>
            <a:ext cx="598487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lassholder for innhold 5"/>
          <p:cNvSpPr>
            <a:spLocks noGrp="1"/>
          </p:cNvSpPr>
          <p:nvPr>
            <p:ph sz="quarter" idx="15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tekststiler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malen</a:t>
            </a:r>
            <a:endParaRPr lang="en-US" dirty="0" smtClean="0"/>
          </a:p>
          <a:p>
            <a:pPr lvl="1"/>
            <a:r>
              <a:rPr lang="en-US" dirty="0" smtClean="0"/>
              <a:t>Andre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2"/>
            <a:r>
              <a:rPr lang="en-US" dirty="0" err="1" smtClean="0"/>
              <a:t>Tredje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3"/>
            <a:r>
              <a:rPr lang="en-US" dirty="0" err="1" smtClean="0"/>
              <a:t>Fjerde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4"/>
            <a:r>
              <a:rPr lang="en-US" dirty="0" err="1" smtClean="0"/>
              <a:t>Femte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nb-NO" dirty="0"/>
          </a:p>
        </p:txBody>
      </p:sp>
      <p:sp>
        <p:nvSpPr>
          <p:cNvPr id="10" name="Plassholder for bunntekst 3"/>
          <p:cNvSpPr>
            <a:spLocks noGrp="1"/>
          </p:cNvSpPr>
          <p:nvPr>
            <p:ph type="ftr" sz="quarter" idx="22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/>
          </a:p>
        </p:txBody>
      </p:sp>
      <p:sp>
        <p:nvSpPr>
          <p:cNvPr id="11" name="Plassholder for dato 7"/>
          <p:cNvSpPr>
            <a:spLocks noGrp="1"/>
          </p:cNvSpPr>
          <p:nvPr>
            <p:ph type="dt" sz="half" idx="23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34AE55B-0C18-431E-9C04-F628264E97B4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13" name="Tittel 6"/>
          <p:cNvSpPr>
            <a:spLocks noGrp="1"/>
          </p:cNvSpPr>
          <p:nvPr>
            <p:ph type="title"/>
          </p:nvPr>
        </p:nvSpPr>
        <p:spPr>
          <a:xfrm>
            <a:off x="378377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4" name="Plassholder for bilde 3"/>
          <p:cNvSpPr>
            <a:spLocks noGrp="1"/>
          </p:cNvSpPr>
          <p:nvPr>
            <p:ph type="pic" sz="quarter" idx="24"/>
          </p:nvPr>
        </p:nvSpPr>
        <p:spPr>
          <a:xfrm>
            <a:off x="4596684" y="2623315"/>
            <a:ext cx="4453737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25"/>
          </p:nvPr>
        </p:nvSpPr>
        <p:spPr>
          <a:xfrm>
            <a:off x="4596685" y="96683"/>
            <a:ext cx="2181104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  <p:sp>
        <p:nvSpPr>
          <p:cNvPr id="16" name="Plassholder for bilde 3"/>
          <p:cNvSpPr>
            <a:spLocks noGrp="1"/>
          </p:cNvSpPr>
          <p:nvPr>
            <p:ph type="pic" sz="quarter" idx="26"/>
          </p:nvPr>
        </p:nvSpPr>
        <p:spPr>
          <a:xfrm>
            <a:off x="6869317" y="96683"/>
            <a:ext cx="2181104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195887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09700"/>
            <a:ext cx="598488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5" descr="Forsvaret_logo_RGB_hvi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413" y="228600"/>
            <a:ext cx="966787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5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tekststiler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malen</a:t>
            </a:r>
            <a:endParaRPr lang="en-US" dirty="0" smtClean="0"/>
          </a:p>
          <a:p>
            <a:pPr lvl="1"/>
            <a:r>
              <a:rPr lang="en-US" dirty="0" smtClean="0"/>
              <a:t>Andre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2"/>
            <a:r>
              <a:rPr lang="en-US" dirty="0" err="1" smtClean="0"/>
              <a:t>Tredje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3"/>
            <a:r>
              <a:rPr lang="en-US" dirty="0" err="1" smtClean="0"/>
              <a:t>Fjerde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4"/>
            <a:r>
              <a:rPr lang="en-US" dirty="0" err="1" smtClean="0"/>
              <a:t>Femte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6E56C88-99A8-4B86-BA44-692A4B7D697B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7"/>
          </p:nvPr>
        </p:nvSpPr>
        <p:spPr>
          <a:xfrm>
            <a:off x="5197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3" name="Plassholder for bilde 3"/>
          <p:cNvSpPr>
            <a:spLocks noGrp="1"/>
          </p:cNvSpPr>
          <p:nvPr>
            <p:ph type="pic" sz="quarter" idx="18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208902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o bilder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3" descr="Forsvaret_logo_RGB_hvi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413" y="228600"/>
            <a:ext cx="966787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Rett linje 7"/>
          <p:cNvCxnSpPr/>
          <p:nvPr/>
        </p:nvCxnSpPr>
        <p:spPr>
          <a:xfrm>
            <a:off x="5086350" y="1409700"/>
            <a:ext cx="598488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lassholder for innhold 5"/>
          <p:cNvSpPr>
            <a:spLocks noGrp="1"/>
          </p:cNvSpPr>
          <p:nvPr>
            <p:ph sz="quarter" idx="15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tekststiler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malen</a:t>
            </a:r>
            <a:endParaRPr lang="en-US" dirty="0" smtClean="0"/>
          </a:p>
          <a:p>
            <a:pPr lvl="1"/>
            <a:r>
              <a:rPr lang="en-US" dirty="0" smtClean="0"/>
              <a:t>Andre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2"/>
            <a:r>
              <a:rPr lang="en-US" dirty="0" err="1" smtClean="0"/>
              <a:t>Tredje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3"/>
            <a:r>
              <a:rPr lang="en-US" dirty="0" err="1" smtClean="0"/>
              <a:t>Fjerde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4"/>
            <a:r>
              <a:rPr lang="en-US" dirty="0" err="1" smtClean="0"/>
              <a:t>Femte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20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46C2C02-6EEB-43D9-94BA-A94762A20829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10" name="Plassholder for bunntekst 3"/>
          <p:cNvSpPr>
            <a:spLocks noGrp="1"/>
          </p:cNvSpPr>
          <p:nvPr>
            <p:ph type="ftr" sz="quarter" idx="21"/>
          </p:nvPr>
        </p:nvSpPr>
        <p:spPr>
          <a:xfrm>
            <a:off x="5197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3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91526" y="96684"/>
            <a:ext cx="4453737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22"/>
          </p:nvPr>
        </p:nvSpPr>
        <p:spPr>
          <a:xfrm>
            <a:off x="91526" y="2623315"/>
            <a:ext cx="4453737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124101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re bilder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3" descr="Forsvaret_logo_RGB_hvi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413" y="228600"/>
            <a:ext cx="966787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Rett linje 8"/>
          <p:cNvCxnSpPr/>
          <p:nvPr/>
        </p:nvCxnSpPr>
        <p:spPr>
          <a:xfrm>
            <a:off x="5086350" y="1409700"/>
            <a:ext cx="598488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lassholder for innhold 5"/>
          <p:cNvSpPr>
            <a:spLocks noGrp="1"/>
          </p:cNvSpPr>
          <p:nvPr>
            <p:ph sz="quarter" idx="15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tekststiler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malen</a:t>
            </a:r>
            <a:endParaRPr lang="en-US" dirty="0" smtClean="0"/>
          </a:p>
          <a:p>
            <a:pPr lvl="1"/>
            <a:r>
              <a:rPr lang="en-US" dirty="0" smtClean="0"/>
              <a:t>Andre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2"/>
            <a:r>
              <a:rPr lang="en-US" dirty="0" err="1" smtClean="0"/>
              <a:t>Tredje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3"/>
            <a:r>
              <a:rPr lang="en-US" dirty="0" err="1" smtClean="0"/>
              <a:t>Fjerde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4"/>
            <a:r>
              <a:rPr lang="en-US" dirty="0" err="1" smtClean="0"/>
              <a:t>Femte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23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A7D0F48-AAD4-4F9A-A76B-475B27D14C83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11" name="Plassholder for bunntekst 3"/>
          <p:cNvSpPr>
            <a:spLocks noGrp="1"/>
          </p:cNvSpPr>
          <p:nvPr>
            <p:ph type="ftr" sz="quarter" idx="24"/>
          </p:nvPr>
        </p:nvSpPr>
        <p:spPr>
          <a:xfrm>
            <a:off x="5197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3" name="Plassholder for bilde 3"/>
          <p:cNvSpPr>
            <a:spLocks noGrp="1"/>
          </p:cNvSpPr>
          <p:nvPr>
            <p:ph type="pic" sz="quarter" idx="25"/>
          </p:nvPr>
        </p:nvSpPr>
        <p:spPr>
          <a:xfrm>
            <a:off x="91526" y="2623315"/>
            <a:ext cx="4453737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26"/>
          </p:nvPr>
        </p:nvSpPr>
        <p:spPr>
          <a:xfrm>
            <a:off x="91527" y="96683"/>
            <a:ext cx="2181104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  <p:sp>
        <p:nvSpPr>
          <p:cNvPr id="17" name="Plassholder for bilde 3"/>
          <p:cNvSpPr>
            <a:spLocks noGrp="1"/>
          </p:cNvSpPr>
          <p:nvPr>
            <p:ph type="pic" sz="quarter" idx="27"/>
          </p:nvPr>
        </p:nvSpPr>
        <p:spPr>
          <a:xfrm>
            <a:off x="2364159" y="96683"/>
            <a:ext cx="2181104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906972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36697" y="504386"/>
            <a:ext cx="7870606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4" descr="Forsvaret_logo_RGB_hvi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6788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Plassholder for innhold 5"/>
          <p:cNvSpPr>
            <a:spLocks noGrp="1"/>
          </p:cNvSpPr>
          <p:nvPr>
            <p:ph sz="quarter" idx="10"/>
          </p:nvPr>
        </p:nvSpPr>
        <p:spPr>
          <a:xfrm>
            <a:off x="622829" y="1276046"/>
            <a:ext cx="7886171" cy="3412371"/>
          </a:xfrm>
          <a:prstGeom prst="rect">
            <a:avLst/>
          </a:prstGeom>
          <a:noFill/>
        </p:spPr>
        <p:txBody>
          <a:bodyPr vert="horz" numCol="2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tekststiler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malen</a:t>
            </a:r>
            <a:endParaRPr lang="en-US" dirty="0" smtClean="0"/>
          </a:p>
          <a:p>
            <a:pPr lvl="1"/>
            <a:r>
              <a:rPr lang="en-US" dirty="0" smtClean="0"/>
              <a:t>Andre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2"/>
            <a:r>
              <a:rPr lang="en-US" dirty="0" err="1" smtClean="0"/>
              <a:t>Tredje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3"/>
            <a:r>
              <a:rPr lang="en-US" dirty="0" err="1" smtClean="0"/>
              <a:t>Fjerde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4"/>
            <a:r>
              <a:rPr lang="en-US" dirty="0" err="1" smtClean="0"/>
              <a:t>Femte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C55A159-90DD-47A0-A73E-0282D61F1788}" type="datetime3">
              <a:rPr lang="en-US" smtClean="0"/>
              <a:t>15 December 2022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588724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4" descr="Forsvaret_logo_RGB_hvi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6788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352794D-FB15-4E69-A755-885C1CCB6A38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8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9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2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01886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Forsvaret_logo_RGB_hvi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6788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tt linje 4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assholder for innhold 5"/>
          <p:cNvSpPr>
            <a:spLocks noGrp="1"/>
          </p:cNvSpPr>
          <p:nvPr>
            <p:ph sz="quarter" idx="10"/>
          </p:nvPr>
        </p:nvSpPr>
        <p:spPr>
          <a:xfrm>
            <a:off x="1898121" y="1276046"/>
            <a:ext cx="5335588" cy="3412371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tekststiler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malen</a:t>
            </a:r>
            <a:endParaRPr lang="en-US" dirty="0" smtClean="0"/>
          </a:p>
          <a:p>
            <a:pPr lvl="1"/>
            <a:r>
              <a:rPr lang="en-US" dirty="0" smtClean="0"/>
              <a:t>Andre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2"/>
            <a:r>
              <a:rPr lang="en-US" dirty="0" err="1" smtClean="0"/>
              <a:t>Tredje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3"/>
            <a:r>
              <a:rPr lang="en-US" dirty="0" err="1" smtClean="0"/>
              <a:t>Fjerde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4"/>
            <a:r>
              <a:rPr lang="en-US" dirty="0" err="1" smtClean="0"/>
              <a:t>Femte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B8D044C-A1E1-4963-A798-6DD1B6762557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1888698" y="504386"/>
            <a:ext cx="5366604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565766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87363" y="1409700"/>
            <a:ext cx="598487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Plassholder for innhold 5"/>
          <p:cNvSpPr>
            <a:spLocks noGrp="1"/>
          </p:cNvSpPr>
          <p:nvPr>
            <p:ph sz="quarter" idx="15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tekststiler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malen</a:t>
            </a:r>
            <a:endParaRPr lang="en-US" dirty="0" smtClean="0"/>
          </a:p>
          <a:p>
            <a:pPr lvl="1"/>
            <a:r>
              <a:rPr lang="en-US" dirty="0" smtClean="0"/>
              <a:t>Andre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2"/>
            <a:r>
              <a:rPr lang="en-US" dirty="0" err="1" smtClean="0"/>
              <a:t>Tredje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3"/>
            <a:r>
              <a:rPr lang="en-US" dirty="0" err="1" smtClean="0"/>
              <a:t>Fjerde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4"/>
            <a:r>
              <a:rPr lang="en-US" dirty="0" err="1" smtClean="0"/>
              <a:t>Femte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7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B0A9FA7-5DCC-4ACC-A784-7F2C0473834A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378377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1" name="Plassholder for bilde 3"/>
          <p:cNvSpPr>
            <a:spLocks noGrp="1"/>
          </p:cNvSpPr>
          <p:nvPr>
            <p:ph type="pic" sz="quarter" idx="18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601159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09700"/>
            <a:ext cx="598488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5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tekststiler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malen</a:t>
            </a:r>
            <a:endParaRPr lang="en-US" dirty="0" smtClean="0"/>
          </a:p>
          <a:p>
            <a:pPr lvl="1"/>
            <a:r>
              <a:rPr lang="en-US" dirty="0" smtClean="0"/>
              <a:t>Andre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2"/>
            <a:r>
              <a:rPr lang="en-US" dirty="0" err="1" smtClean="0"/>
              <a:t>Tredje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3"/>
            <a:r>
              <a:rPr lang="en-US" dirty="0" err="1" smtClean="0"/>
              <a:t>Fjerde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4"/>
            <a:r>
              <a:rPr lang="en-US" dirty="0" err="1" smtClean="0"/>
              <a:t>Femte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FB886ED-1204-40F2-9EC5-DD1F4C0883BF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3" name="Plassholder for bilde 3"/>
          <p:cNvSpPr>
            <a:spLocks noGrp="1"/>
          </p:cNvSpPr>
          <p:nvPr>
            <p:ph type="pic" sz="quarter" idx="18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066539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36697" y="504386"/>
            <a:ext cx="7870606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lassholder for innhold 5"/>
          <p:cNvSpPr>
            <a:spLocks noGrp="1"/>
          </p:cNvSpPr>
          <p:nvPr>
            <p:ph sz="quarter" idx="10"/>
          </p:nvPr>
        </p:nvSpPr>
        <p:spPr>
          <a:xfrm>
            <a:off x="622829" y="1276046"/>
            <a:ext cx="7886171" cy="3412371"/>
          </a:xfrm>
          <a:prstGeom prst="rect">
            <a:avLst/>
          </a:prstGeom>
          <a:noFill/>
        </p:spPr>
        <p:txBody>
          <a:bodyPr vert="horz" numCol="2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tekststiler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malen</a:t>
            </a:r>
            <a:endParaRPr lang="en-US" dirty="0" smtClean="0"/>
          </a:p>
          <a:p>
            <a:pPr lvl="1"/>
            <a:r>
              <a:rPr lang="en-US" dirty="0" smtClean="0"/>
              <a:t>Andre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2"/>
            <a:r>
              <a:rPr lang="en-US" dirty="0" err="1" smtClean="0"/>
              <a:t>Tredje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3"/>
            <a:r>
              <a:rPr lang="en-US" dirty="0" err="1" smtClean="0"/>
              <a:t>Fjerde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4"/>
            <a:r>
              <a:rPr lang="en-US" dirty="0" err="1" smtClean="0"/>
              <a:t>Femte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81C923F-9AB0-47FA-A4C1-EAA822361DC3}" type="datetime3">
              <a:rPr lang="en-US" smtClean="0"/>
              <a:t>15 December 2022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371769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4D268E2-7DA4-44A3-99B5-A63DD8F8F18D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8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9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2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596475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_ut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assholder for innhold 5"/>
          <p:cNvSpPr>
            <a:spLocks noGrp="1"/>
          </p:cNvSpPr>
          <p:nvPr>
            <p:ph sz="quarter" idx="10"/>
          </p:nvPr>
        </p:nvSpPr>
        <p:spPr>
          <a:xfrm>
            <a:off x="1898121" y="1276046"/>
            <a:ext cx="5335588" cy="3412371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tekststiler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malen</a:t>
            </a:r>
            <a:endParaRPr lang="en-US" dirty="0" smtClean="0"/>
          </a:p>
          <a:p>
            <a:pPr lvl="1"/>
            <a:r>
              <a:rPr lang="en-US" dirty="0" smtClean="0"/>
              <a:t>Andre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2"/>
            <a:r>
              <a:rPr lang="en-US" dirty="0" err="1" smtClean="0"/>
              <a:t>Tredje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3"/>
            <a:r>
              <a:rPr lang="en-US" dirty="0" err="1" smtClean="0"/>
              <a:t>Fjerde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4"/>
            <a:r>
              <a:rPr lang="en-US" dirty="0" err="1" smtClean="0"/>
              <a:t>Femte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7086375-3EDE-452F-9747-ABB0B49C077F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1888698" y="504386"/>
            <a:ext cx="5366604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767298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5"/>
          <p:cNvSpPr>
            <a:spLocks noGrp="1"/>
          </p:cNvSpPr>
          <p:nvPr>
            <p:ph type="pic" sz="quarter" idx="13"/>
          </p:nvPr>
        </p:nvSpPr>
        <p:spPr>
          <a:xfrm>
            <a:off x="92076" y="95250"/>
            <a:ext cx="4435108" cy="49530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</a:lstStyle>
          <a:p>
            <a:pPr lvl="0"/>
            <a:r>
              <a:rPr lang="nb-NO" noProof="0" smtClean="0"/>
              <a:t>Dra bildet til plassholderen eller klikk ikonet for å legge til</a:t>
            </a:r>
            <a:endParaRPr lang="nb-NO" noProof="0" dirty="0"/>
          </a:p>
        </p:txBody>
      </p:sp>
      <p:sp>
        <p:nvSpPr>
          <p:cNvPr id="4" name="Plassholder for bilde 5"/>
          <p:cNvSpPr>
            <a:spLocks noGrp="1"/>
          </p:cNvSpPr>
          <p:nvPr>
            <p:ph type="pic" sz="quarter" idx="16"/>
          </p:nvPr>
        </p:nvSpPr>
        <p:spPr>
          <a:xfrm>
            <a:off x="4619260" y="95250"/>
            <a:ext cx="4435108" cy="49530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</a:lstStyle>
          <a:p>
            <a:pPr lvl="0"/>
            <a:r>
              <a:rPr lang="nb-NO" noProof="0" smtClean="0"/>
              <a:t>Dra bildet til plassholderen eller klikk ikonet for å legge 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563032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5"/>
          <p:cNvSpPr>
            <a:spLocks noGrp="1"/>
          </p:cNvSpPr>
          <p:nvPr>
            <p:ph type="pic" sz="quarter" idx="13"/>
          </p:nvPr>
        </p:nvSpPr>
        <p:spPr>
          <a:xfrm>
            <a:off x="92076" y="95250"/>
            <a:ext cx="4435108" cy="243138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rgbClr val="8C8C8C"/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  <p:sp>
        <p:nvSpPr>
          <p:cNvPr id="8" name="Plassholder for bilde 5"/>
          <p:cNvSpPr>
            <a:spLocks noGrp="1"/>
          </p:cNvSpPr>
          <p:nvPr>
            <p:ph type="pic" sz="quarter" idx="16"/>
          </p:nvPr>
        </p:nvSpPr>
        <p:spPr>
          <a:xfrm>
            <a:off x="4619260" y="95250"/>
            <a:ext cx="4435108" cy="243138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rgbClr val="8C8C8C"/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  <p:sp>
        <p:nvSpPr>
          <p:cNvPr id="9" name="Plassholder for bilde 5"/>
          <p:cNvSpPr>
            <a:spLocks noGrp="1"/>
          </p:cNvSpPr>
          <p:nvPr>
            <p:ph type="pic" sz="quarter" idx="21"/>
          </p:nvPr>
        </p:nvSpPr>
        <p:spPr>
          <a:xfrm>
            <a:off x="92076" y="2621882"/>
            <a:ext cx="4435108" cy="243138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rgbClr val="8C8C8C"/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  <p:sp>
        <p:nvSpPr>
          <p:cNvPr id="10" name="Plassholder for bilde 5"/>
          <p:cNvSpPr>
            <a:spLocks noGrp="1"/>
          </p:cNvSpPr>
          <p:nvPr>
            <p:ph type="pic" sz="quarter" idx="22"/>
          </p:nvPr>
        </p:nvSpPr>
        <p:spPr>
          <a:xfrm>
            <a:off x="4619260" y="2621882"/>
            <a:ext cx="4435108" cy="243138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rgbClr val="8C8C8C"/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1552927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k/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2"/>
          <p:cNvSpPr>
            <a:spLocks noGrp="1"/>
          </p:cNvSpPr>
          <p:nvPr>
            <p:ph sz="quarter" idx="11"/>
          </p:nvPr>
        </p:nvSpPr>
        <p:spPr>
          <a:xfrm>
            <a:off x="467178" y="465585"/>
            <a:ext cx="8209644" cy="421233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2"/>
          </p:nvPr>
        </p:nvSpPr>
        <p:spPr>
          <a:xfrm>
            <a:off x="2239963" y="5337175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3F823714-752B-4941-99B3-185533331040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3"/>
          </p:nvPr>
        </p:nvSpPr>
        <p:spPr>
          <a:xfrm>
            <a:off x="2239963" y="5164138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8303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7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E202FF85-1680-467A-96CF-9E9B3798F2A6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 dirty="0"/>
          </a:p>
        </p:txBody>
      </p:sp>
      <p:pic>
        <p:nvPicPr>
          <p:cNvPr id="10" name="Bilde 9" descr="Forsvaret_navn_hvit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014" y="4797718"/>
            <a:ext cx="589972" cy="7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3267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nhold med to bilder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Rett linje 7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9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20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2C7E85F-6E7F-4D60-A01C-202ED654044F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13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8" name="Plassholder for bilde 3"/>
          <p:cNvSpPr>
            <a:spLocks noGrp="1"/>
          </p:cNvSpPr>
          <p:nvPr>
            <p:ph type="pic" sz="quarter" idx="21"/>
          </p:nvPr>
        </p:nvSpPr>
        <p:spPr>
          <a:xfrm>
            <a:off x="4596684" y="2623315"/>
            <a:ext cx="4453737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164052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5D91560-8706-497E-904F-41040194735E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720941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675" y="350196"/>
            <a:ext cx="652505" cy="757879"/>
          </a:xfrm>
          <a:prstGeom prst="rect">
            <a:avLst/>
          </a:prstGeom>
        </p:spPr>
      </p:pic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CF805DBA-BF56-494F-B0D2-6DBEC99B9D11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 dirty="0"/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284112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747" y="349250"/>
            <a:ext cx="652505" cy="757879"/>
          </a:xfrm>
          <a:prstGeom prst="rect">
            <a:avLst/>
          </a:prstGeom>
        </p:spPr>
      </p:pic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4796171"/>
            <a:ext cx="591353" cy="7655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7F7FA742-0FF2-4C7F-A581-4B4CEAC70060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4497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CE1EA23-481D-4753-9EEB-565DC0F18BB4}" type="datetime3">
              <a:rPr lang="en-US" smtClean="0"/>
              <a:t>15 December 2022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9303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4993753-CA4B-4243-8A2C-A06B65C09DC4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68886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805A43D-9595-415E-969A-01F140809C30}" type="datetime3">
              <a:rPr lang="en-US" smtClean="0"/>
              <a:t>15 December 2022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14547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Bilde 5" descr="Forsvaret_logo_midtstilt_cmyk_sort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7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Klikk for å redigere undertittelstil i malen</a:t>
            </a:r>
            <a:endParaRPr lang="nb-NO" dirty="0"/>
          </a:p>
        </p:txBody>
      </p:sp>
      <p:sp>
        <p:nvSpPr>
          <p:cNvPr id="10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F52C9384-117E-490E-84C5-DA8BC22455D1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11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/>
          </a:p>
        </p:txBody>
      </p:sp>
      <p:pic>
        <p:nvPicPr>
          <p:cNvPr id="12" name="Bilde 11" descr="Forsvaret_navn_hvit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9" y="4797718"/>
            <a:ext cx="589972" cy="76380"/>
          </a:xfrm>
          <a:prstGeom prst="rect">
            <a:avLst/>
          </a:prstGeom>
        </p:spPr>
      </p:pic>
      <p:sp>
        <p:nvSpPr>
          <p:cNvPr id="14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4493461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7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E202FF85-1680-467A-96CF-9E9B3798F2A6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 dirty="0"/>
          </a:p>
        </p:txBody>
      </p:sp>
      <p:pic>
        <p:nvPicPr>
          <p:cNvPr id="10" name="Bilde 9" descr="Forsvaret_navn_hvit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014" y="4797718"/>
            <a:ext cx="589972" cy="7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84221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36697" y="504386"/>
            <a:ext cx="7870606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4" descr="Forsvaret_logo_RGB_hvi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6788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Plassholder for innhold 5"/>
          <p:cNvSpPr>
            <a:spLocks noGrp="1"/>
          </p:cNvSpPr>
          <p:nvPr>
            <p:ph sz="quarter" idx="10"/>
          </p:nvPr>
        </p:nvSpPr>
        <p:spPr>
          <a:xfrm>
            <a:off x="622829" y="1276046"/>
            <a:ext cx="7886171" cy="3412371"/>
          </a:xfrm>
          <a:prstGeom prst="rect">
            <a:avLst/>
          </a:prstGeom>
          <a:noFill/>
        </p:spPr>
        <p:txBody>
          <a:bodyPr vert="horz" numCol="2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tekststiler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malen</a:t>
            </a:r>
            <a:endParaRPr lang="en-US" dirty="0" smtClean="0"/>
          </a:p>
          <a:p>
            <a:pPr lvl="1"/>
            <a:r>
              <a:rPr lang="en-US" dirty="0" smtClean="0"/>
              <a:t>Andre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2"/>
            <a:r>
              <a:rPr lang="en-US" dirty="0" err="1" smtClean="0"/>
              <a:t>Tredje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3"/>
            <a:r>
              <a:rPr lang="en-US" dirty="0" err="1" smtClean="0"/>
              <a:t>Fjerde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4"/>
            <a:r>
              <a:rPr lang="en-US" dirty="0" err="1" smtClean="0"/>
              <a:t>Femte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C55A159-90DD-47A0-A73E-0282D61F1788}" type="datetime3">
              <a:rPr lang="en-US" smtClean="0"/>
              <a:t>15 December 2022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522227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4" descr="Forsvaret_logo_RGB_hvi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6788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352794D-FB15-4E69-A755-885C1CCB6A38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8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9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2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13688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Innhold med to bilder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Rett linje 7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9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20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2C7E85F-6E7F-4D60-A01C-202ED654044F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13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8" name="Plassholder for bilde 3"/>
          <p:cNvSpPr>
            <a:spLocks noGrp="1"/>
          </p:cNvSpPr>
          <p:nvPr>
            <p:ph type="pic" sz="quarter" idx="21"/>
          </p:nvPr>
        </p:nvSpPr>
        <p:spPr>
          <a:xfrm>
            <a:off x="4596684" y="2623315"/>
            <a:ext cx="4453737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864434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Forsvaret_logo_RGB_hvi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6788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tt linje 4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assholder for innhold 5"/>
          <p:cNvSpPr>
            <a:spLocks noGrp="1"/>
          </p:cNvSpPr>
          <p:nvPr>
            <p:ph sz="quarter" idx="10"/>
          </p:nvPr>
        </p:nvSpPr>
        <p:spPr>
          <a:xfrm>
            <a:off x="1898121" y="1276046"/>
            <a:ext cx="5335588" cy="3412371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tekststiler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malen</a:t>
            </a:r>
            <a:endParaRPr lang="en-US" dirty="0" smtClean="0"/>
          </a:p>
          <a:p>
            <a:pPr lvl="1"/>
            <a:r>
              <a:rPr lang="en-US" dirty="0" smtClean="0"/>
              <a:t>Andre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2"/>
            <a:r>
              <a:rPr lang="en-US" dirty="0" err="1" smtClean="0"/>
              <a:t>Tredje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3"/>
            <a:r>
              <a:rPr lang="en-US" dirty="0" err="1" smtClean="0"/>
              <a:t>Fjerde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4"/>
            <a:r>
              <a:rPr lang="en-US" dirty="0" err="1" smtClean="0"/>
              <a:t>Femte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B8D044C-A1E1-4963-A798-6DD1B6762557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1888698" y="504386"/>
            <a:ext cx="5366604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243128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5D91560-8706-497E-904F-41040194735E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38492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EA362-2E99-4060-AFC3-F049BC0C3421}" type="datetimeFigureOut">
              <a:rPr lang="nb-NO" smtClean="0"/>
              <a:t>15.12.2022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0B23F-2DC3-4DDC-902D-DB9511149B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6386290"/>
      </p:ext>
    </p:extLst>
  </p:cSld>
  <p:clrMapOvr>
    <a:masterClrMapping/>
  </p:clrMapOvr>
  <p:hf sldNum="0" hd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EA362-2E99-4060-AFC3-F049BC0C3421}" type="datetimeFigureOut">
              <a:rPr lang="nb-NO" smtClean="0"/>
              <a:t>15.12.2022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0B23F-2DC3-4DDC-902D-DB9511149B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4116361"/>
      </p:ext>
    </p:extLst>
  </p:cSld>
  <p:clrMapOvr>
    <a:masterClrMapping/>
  </p:clrMapOvr>
  <p:hf sldNum="0" hd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EA362-2E99-4060-AFC3-F049BC0C3421}" type="datetimeFigureOut">
              <a:rPr lang="nb-NO" smtClean="0"/>
              <a:t>15.12.2022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0B23F-2DC3-4DDC-902D-DB9511149B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1355605"/>
      </p:ext>
    </p:extLst>
  </p:cSld>
  <p:clrMapOvr>
    <a:masterClrMapping/>
  </p:clrMapOvr>
  <p:hf sldNum="0" hd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EA362-2E99-4060-AFC3-F049BC0C3421}" type="datetimeFigureOut">
              <a:rPr lang="nb-NO" smtClean="0"/>
              <a:t>15.12.2022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0B23F-2DC3-4DDC-902D-DB9511149B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7060143"/>
      </p:ext>
    </p:extLst>
  </p:cSld>
  <p:clrMapOvr>
    <a:masterClrMapping/>
  </p:clrMapOvr>
  <p:hf sldNum="0" hd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EA362-2E99-4060-AFC3-F049BC0C3421}" type="datetimeFigureOut">
              <a:rPr lang="nb-NO" smtClean="0"/>
              <a:t>15.12.2022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0B23F-2DC3-4DDC-902D-DB9511149B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1282222"/>
      </p:ext>
    </p:extLst>
  </p:cSld>
  <p:clrMapOvr>
    <a:masterClrMapping/>
  </p:clrMapOvr>
  <p:hf sldNum="0" hd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EA362-2E99-4060-AFC3-F049BC0C3421}" type="datetimeFigureOut">
              <a:rPr lang="nb-NO" smtClean="0"/>
              <a:t>15.12.2022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0B23F-2DC3-4DDC-902D-DB9511149B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1533284"/>
      </p:ext>
    </p:extLst>
  </p:cSld>
  <p:clrMapOvr>
    <a:masterClrMapping/>
  </p:clrMapOvr>
  <p:hf sldNum="0" hd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EA362-2E99-4060-AFC3-F049BC0C3421}" type="datetimeFigureOut">
              <a:rPr lang="nb-NO" smtClean="0"/>
              <a:t>15.12.2022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0B23F-2DC3-4DDC-902D-DB9511149B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2829517"/>
      </p:ext>
    </p:extLst>
  </p:cSld>
  <p:clrMapOvr>
    <a:masterClrMapping/>
  </p:clrMapOvr>
  <p:hf sldNum="0" hd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EA362-2E99-4060-AFC3-F049BC0C3421}" type="datetimeFigureOut">
              <a:rPr lang="nb-NO" smtClean="0"/>
              <a:t>15.12.2022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0B23F-2DC3-4DDC-902D-DB9511149B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4041453"/>
      </p:ext>
    </p:extLst>
  </p:cSld>
  <p:clrMapOvr>
    <a:masterClrMapping/>
  </p:clrMapOvr>
  <p:hf sldNum="0" hd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EA362-2E99-4060-AFC3-F049BC0C3421}" type="datetimeFigureOut">
              <a:rPr lang="nb-NO" smtClean="0"/>
              <a:t>15.12.2022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0B23F-2DC3-4DDC-902D-DB9511149B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0273056"/>
      </p:ext>
    </p:extLst>
  </p:cSld>
  <p:clrMapOvr>
    <a:masterClrMapping/>
  </p:clrMapOvr>
  <p:hf sldNum="0" hd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EA362-2E99-4060-AFC3-F049BC0C3421}" type="datetimeFigureOut">
              <a:rPr lang="nb-NO" smtClean="0"/>
              <a:t>15.12.2022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0B23F-2DC3-4DDC-902D-DB9511149B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0024548"/>
      </p:ext>
    </p:extLst>
  </p:cSld>
  <p:clrMapOvr>
    <a:masterClrMapping/>
  </p:clrMapOvr>
  <p:hf sldNum="0" hd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EA362-2E99-4060-AFC3-F049BC0C3421}" type="datetimeFigureOut">
              <a:rPr lang="nb-NO" smtClean="0"/>
              <a:t>15.12.2022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0B23F-2DC3-4DDC-902D-DB9511149B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3008116"/>
      </p:ext>
    </p:extLst>
  </p:cSld>
  <p:clrMapOvr>
    <a:masterClrMapping/>
  </p:clrMapOvr>
  <p:hf sldNum="0" hd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675" y="350196"/>
            <a:ext cx="652505" cy="757879"/>
          </a:xfrm>
          <a:prstGeom prst="rect">
            <a:avLst/>
          </a:prstGeom>
        </p:spPr>
      </p:pic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CF805DBA-BF56-494F-B0D2-6DBEC99B9D11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 dirty="0"/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1161380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 descr="Forsvaret_logo_midtstilt_cmyk_sort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7200" y="349250"/>
            <a:ext cx="6096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7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E202FF85-1680-467A-96CF-9E9B3798F2A6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 dirty="0"/>
          </a:p>
        </p:txBody>
      </p:sp>
      <p:pic>
        <p:nvPicPr>
          <p:cNvPr id="10" name="Bilde 9" descr="Forsvaret_navn_hvit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014" y="4797718"/>
            <a:ext cx="589972" cy="7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7571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36697" y="504386"/>
            <a:ext cx="7870606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4" descr="Forsvaret_logo_RGB_hvi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6788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Plassholder for innhold 5"/>
          <p:cNvSpPr>
            <a:spLocks noGrp="1"/>
          </p:cNvSpPr>
          <p:nvPr>
            <p:ph sz="quarter" idx="10"/>
          </p:nvPr>
        </p:nvSpPr>
        <p:spPr>
          <a:xfrm>
            <a:off x="622829" y="1276046"/>
            <a:ext cx="7886171" cy="3412371"/>
          </a:xfrm>
          <a:prstGeom prst="rect">
            <a:avLst/>
          </a:prstGeom>
          <a:noFill/>
        </p:spPr>
        <p:txBody>
          <a:bodyPr vert="horz" numCol="2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tekststiler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malen</a:t>
            </a:r>
            <a:endParaRPr lang="en-US" dirty="0" smtClean="0"/>
          </a:p>
          <a:p>
            <a:pPr lvl="1"/>
            <a:r>
              <a:rPr lang="en-US" dirty="0" smtClean="0"/>
              <a:t>Andre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2"/>
            <a:r>
              <a:rPr lang="en-US" dirty="0" err="1" smtClean="0"/>
              <a:t>Tredje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3"/>
            <a:r>
              <a:rPr lang="en-US" dirty="0" err="1" smtClean="0"/>
              <a:t>Fjerde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4"/>
            <a:r>
              <a:rPr lang="en-US" dirty="0" err="1" smtClean="0"/>
              <a:t>Femte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C55A159-90DD-47A0-A73E-0282D61F1788}" type="datetime3">
              <a:rPr lang="en-US" smtClean="0"/>
              <a:t>15 December 2022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127520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4993753-CA4B-4243-8A2C-A06B65C09DC4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35418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nhold med to bilder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3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Rett linje 7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9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20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2C7E85F-6E7F-4D60-A01C-202ED654044F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13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8" name="Plassholder for bilde 3"/>
          <p:cNvSpPr>
            <a:spLocks noGrp="1"/>
          </p:cNvSpPr>
          <p:nvPr>
            <p:ph type="pic" sz="quarter" idx="21"/>
          </p:nvPr>
        </p:nvSpPr>
        <p:spPr>
          <a:xfrm>
            <a:off x="4596684" y="2623315"/>
            <a:ext cx="4453737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807236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Forsvaret_logo_RGB_hvi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6788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tt linje 4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assholder for innhold 5"/>
          <p:cNvSpPr>
            <a:spLocks noGrp="1"/>
          </p:cNvSpPr>
          <p:nvPr>
            <p:ph sz="quarter" idx="10"/>
          </p:nvPr>
        </p:nvSpPr>
        <p:spPr>
          <a:xfrm>
            <a:off x="1898121" y="1276046"/>
            <a:ext cx="5335588" cy="3412371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tekststiler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malen</a:t>
            </a:r>
            <a:endParaRPr lang="en-US" dirty="0" smtClean="0"/>
          </a:p>
          <a:p>
            <a:pPr lvl="1"/>
            <a:r>
              <a:rPr lang="en-US" dirty="0" smtClean="0"/>
              <a:t>Andre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2"/>
            <a:r>
              <a:rPr lang="en-US" dirty="0" err="1" smtClean="0"/>
              <a:t>Tredje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3"/>
            <a:r>
              <a:rPr lang="en-US" dirty="0" err="1" smtClean="0"/>
              <a:t>Fjerde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4"/>
            <a:r>
              <a:rPr lang="en-US" dirty="0" err="1" smtClean="0"/>
              <a:t>Femte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nb-NO" dirty="0"/>
          </a:p>
        </p:txBody>
      </p:sp>
      <p:sp>
        <p:nvSpPr>
          <p:cNvPr id="6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bg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B8D044C-A1E1-4963-A798-6DD1B6762557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1888698" y="504386"/>
            <a:ext cx="5366604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119718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 descr="Forsvaret_logo_RGB_sort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392113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r>
              <a:rPr lang="nb-NO" smtClean="0"/>
              <a:t>Sjt. 1. klasse Langseth - KPC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5D91560-8706-497E-904F-41040194735E}" type="datetime3">
              <a:rPr lang="en-US" smtClean="0"/>
              <a:t>15 December 2022</a:t>
            </a:fld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272663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26" Type="http://schemas.openxmlformats.org/officeDocument/2006/relationships/slideLayout" Target="../slideLayouts/slideLayout48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34" Type="http://schemas.openxmlformats.org/officeDocument/2006/relationships/slideLayout" Target="../slideLayouts/slideLayout56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5" Type="http://schemas.openxmlformats.org/officeDocument/2006/relationships/slideLayout" Target="../slideLayouts/slideLayout47.xml"/><Relationship Id="rId33" Type="http://schemas.openxmlformats.org/officeDocument/2006/relationships/slideLayout" Target="../slideLayouts/slideLayout55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29" Type="http://schemas.openxmlformats.org/officeDocument/2006/relationships/slideLayout" Target="../slideLayouts/slideLayout51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slideLayout" Target="../slideLayouts/slideLayout46.xml"/><Relationship Id="rId32" Type="http://schemas.openxmlformats.org/officeDocument/2006/relationships/slideLayout" Target="../slideLayouts/slideLayout54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slideLayout" Target="../slideLayouts/slideLayout45.xml"/><Relationship Id="rId28" Type="http://schemas.openxmlformats.org/officeDocument/2006/relationships/slideLayout" Target="../slideLayouts/slideLayout50.xml"/><Relationship Id="rId36" Type="http://schemas.openxmlformats.org/officeDocument/2006/relationships/theme" Target="../theme/theme2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31" Type="http://schemas.openxmlformats.org/officeDocument/2006/relationships/slideLayout" Target="../slideLayouts/slideLayout53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Relationship Id="rId27" Type="http://schemas.openxmlformats.org/officeDocument/2006/relationships/slideLayout" Target="../slideLayouts/slideLayout49.xml"/><Relationship Id="rId30" Type="http://schemas.openxmlformats.org/officeDocument/2006/relationships/slideLayout" Target="../slideLayouts/slideLayout52.xml"/><Relationship Id="rId35" Type="http://schemas.openxmlformats.org/officeDocument/2006/relationships/slideLayout" Target="../slideLayouts/slideLayout5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67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63" r:id="rId2"/>
    <p:sldLayoutId id="2147483786" r:id="rId3"/>
    <p:sldLayoutId id="2147483787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78" r:id="rId12"/>
    <p:sldLayoutId id="2147483759" r:id="rId13"/>
    <p:sldLayoutId id="2147483798" r:id="rId14"/>
    <p:sldLayoutId id="2147483797" r:id="rId15"/>
    <p:sldLayoutId id="2147483791" r:id="rId16"/>
    <p:sldLayoutId id="2147483796" r:id="rId17"/>
    <p:sldLayoutId id="2147483795" r:id="rId18"/>
    <p:sldLayoutId id="2147483781" r:id="rId19"/>
    <p:sldLayoutId id="2147483782" r:id="rId20"/>
    <p:sldLayoutId id="2147483761" r:id="rId21"/>
    <p:sldLayoutId id="2147483762" r:id="rId2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76" r:id="rId2"/>
    <p:sldLayoutId id="2147483788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9" r:id="rId11"/>
    <p:sldLayoutId id="2147483772" r:id="rId12"/>
    <p:sldLayoutId id="2147483789" r:id="rId13"/>
    <p:sldLayoutId id="2147483790" r:id="rId14"/>
    <p:sldLayoutId id="2147483792" r:id="rId15"/>
    <p:sldLayoutId id="2147483793" r:id="rId16"/>
    <p:sldLayoutId id="2147483794" r:id="rId17"/>
    <p:sldLayoutId id="2147483784" r:id="rId18"/>
    <p:sldLayoutId id="2147483783" r:id="rId19"/>
    <p:sldLayoutId id="2147483774" r:id="rId20"/>
    <p:sldLayoutId id="2147483775" r:id="rId21"/>
    <p:sldLayoutId id="2147483837" r:id="rId22"/>
    <p:sldLayoutId id="2147483838" r:id="rId23"/>
    <p:sldLayoutId id="2147483830" r:id="rId24"/>
    <p:sldLayoutId id="2147483831" r:id="rId25"/>
    <p:sldLayoutId id="2147483832" r:id="rId26"/>
    <p:sldLayoutId id="2147483833" r:id="rId27"/>
    <p:sldLayoutId id="2147483835" r:id="rId28"/>
    <p:sldLayoutId id="2147483889" r:id="rId29"/>
    <p:sldLayoutId id="2147483890" r:id="rId30"/>
    <p:sldLayoutId id="2147483891" r:id="rId31"/>
    <p:sldLayoutId id="2147483892" r:id="rId32"/>
    <p:sldLayoutId id="2147483893" r:id="rId33"/>
    <p:sldLayoutId id="2147483894" r:id="rId34"/>
    <p:sldLayoutId id="2147483895" r:id="rId35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2000" i="1" kern="1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EA362-2E99-4060-AFC3-F049BC0C3421}" type="datetimeFigureOut">
              <a:rPr lang="nb-NO" smtClean="0"/>
              <a:t>15.12.2022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0B23F-2DC3-4DDC-902D-DB9511149B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5132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  <p:sldLayoutId id="2147483908" r:id="rId12"/>
    <p:sldLayoutId id="2147483909" r:id="rId13"/>
    <p:sldLayoutId id="2147483910" r:id="rId14"/>
    <p:sldLayoutId id="2147483911" r:id="rId15"/>
    <p:sldLayoutId id="2147483912" r:id="rId16"/>
    <p:sldLayoutId id="2147483913" r:id="rId17"/>
    <p:sldLayoutId id="2147483914" r:id="rId18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file:///\\mil.no\L\H&#198;REN%20HVS%20KURSKOORDINERING\2021\02_Kurs\05_Man&#248;verskolen\Stridsteknikk%20seksjonen\6.%20Instr%20LMG%20Uke%2025\01_Ukesedler" TargetMode="External"/><Relationship Id="rId1" Type="http://schemas.openxmlformats.org/officeDocument/2006/relationships/slideLayout" Target="../slideLayouts/slideLayout6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075" y="169693"/>
            <a:ext cx="8705850" cy="4895850"/>
          </a:xfrm>
          <a:prstGeom prst="rect">
            <a:avLst/>
          </a:prstGeom>
        </p:spPr>
      </p:pic>
      <p:sp>
        <p:nvSpPr>
          <p:cNvPr id="6" name="Tittel 5"/>
          <p:cNvSpPr>
            <a:spLocks noGrp="1"/>
          </p:cNvSpPr>
          <p:nvPr>
            <p:ph type="ctrTitle"/>
          </p:nvPr>
        </p:nvSpPr>
        <p:spPr>
          <a:xfrm>
            <a:off x="5311184" y="0"/>
            <a:ext cx="3768724" cy="798008"/>
          </a:xfrm>
        </p:spPr>
        <p:txBody>
          <a:bodyPr/>
          <a:lstStyle/>
          <a:p>
            <a:r>
              <a:rPr lang="nb-NO" dirty="0" smtClean="0"/>
              <a:t>MINIMI 7,62 Instruktørkurs</a:t>
            </a:r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4294967295"/>
          </p:nvPr>
        </p:nvSpPr>
        <p:spPr>
          <a:xfrm>
            <a:off x="5137150" y="223747"/>
            <a:ext cx="3787775" cy="350514"/>
          </a:xfrm>
        </p:spPr>
        <p:txBody>
          <a:bodyPr/>
          <a:lstStyle/>
          <a:p>
            <a:pPr>
              <a:defRPr/>
            </a:pPr>
            <a:r>
              <a:rPr lang="nb-NO" dirty="0" smtClean="0"/>
              <a:t>OR6 Magnus Langseth 45679044 </a:t>
            </a:r>
            <a:r>
              <a:rPr lang="nb-NO" dirty="0"/>
              <a:t>– Hærens Våpenskole - Stridsteknikkseksjonen</a:t>
            </a:r>
          </a:p>
          <a:p>
            <a:pPr>
              <a:defRPr/>
            </a:pPr>
            <a:endParaRPr lang="nb-NO" dirty="0"/>
          </a:p>
        </p:txBody>
      </p:sp>
      <p:sp>
        <p:nvSpPr>
          <p:cNvPr id="4" name="Rektangel 3"/>
          <p:cNvSpPr/>
          <p:nvPr/>
        </p:nvSpPr>
        <p:spPr>
          <a:xfrm>
            <a:off x="2464688" y="4177869"/>
            <a:ext cx="3634352" cy="550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Undertittel 6"/>
          <p:cNvSpPr>
            <a:spLocks noGrp="1"/>
          </p:cNvSpPr>
          <p:nvPr>
            <p:ph type="subTitle" idx="1"/>
          </p:nvPr>
        </p:nvSpPr>
        <p:spPr>
          <a:xfrm>
            <a:off x="2397501" y="4106199"/>
            <a:ext cx="3768726" cy="693530"/>
          </a:xfrm>
        </p:spPr>
        <p:txBody>
          <a:bodyPr>
            <a:normAutofit/>
          </a:bodyPr>
          <a:lstStyle/>
          <a:p>
            <a:r>
              <a:rPr lang="nb-NO" dirty="0" smtClean="0">
                <a:solidFill>
                  <a:schemeClr val="bg1"/>
                </a:solidFill>
              </a:rPr>
              <a:t>Leksjon 1</a:t>
            </a:r>
          </a:p>
          <a:p>
            <a:r>
              <a:rPr lang="nb-NO" dirty="0" smtClean="0">
                <a:solidFill>
                  <a:schemeClr val="bg1"/>
                </a:solidFill>
              </a:rPr>
              <a:t>Intro ny dokumentasjon og maskingevær</a:t>
            </a:r>
            <a:endParaRPr lang="nb-N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75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Hensikt/Forventningsavklaring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sz="half" idx="1"/>
          </p:nvPr>
        </p:nvSpPr>
        <p:spPr>
          <a:xfrm>
            <a:off x="628650" y="1069383"/>
            <a:ext cx="3886200" cy="3563340"/>
          </a:xfrm>
        </p:spPr>
        <p:txBody>
          <a:bodyPr>
            <a:normAutofit fontScale="92500" lnSpcReduction="20000"/>
          </a:bodyPr>
          <a:lstStyle/>
          <a:p>
            <a:r>
              <a:rPr lang="nb-NO" altLang="nb-NO" sz="1800" dirty="0">
                <a:latin typeface="Cambria" panose="02040503050406030204" pitchFamily="18" charset="0"/>
              </a:rPr>
              <a:t>Eleven skal etter endt instruktørkurs </a:t>
            </a:r>
            <a:r>
              <a:rPr lang="nb-NO" altLang="nb-NO" sz="1800" dirty="0" smtClean="0">
                <a:latin typeface="Cambria" panose="02040503050406030204" pitchFamily="18" charset="0"/>
              </a:rPr>
              <a:t>lett </a:t>
            </a:r>
            <a:r>
              <a:rPr lang="nb-NO" altLang="nb-NO" sz="1800" dirty="0">
                <a:latin typeface="Cambria" panose="02040503050406030204" pitchFamily="18" charset="0"/>
              </a:rPr>
              <a:t>maskingevær være i stand til å utdanne skyttere iht. teknikker beskrevet i </a:t>
            </a:r>
            <a:r>
              <a:rPr lang="nb-NO" altLang="nb-NO" sz="1800" dirty="0" smtClean="0">
                <a:latin typeface="Cambria" panose="02040503050406030204" pitchFamily="18" charset="0"/>
              </a:rPr>
              <a:t>håndbok for MG-skytteren, fagplan MMG og TH10.</a:t>
            </a:r>
          </a:p>
          <a:p>
            <a:r>
              <a:rPr lang="nb-NO" altLang="nb-NO" sz="1800" dirty="0" smtClean="0">
                <a:latin typeface="Cambria" panose="02040503050406030204" pitchFamily="18" charset="0"/>
              </a:rPr>
              <a:t>Fokus på ferdigheter, kunnskap og holdninger.</a:t>
            </a:r>
          </a:p>
          <a:p>
            <a:r>
              <a:rPr lang="nb-NO" altLang="nb-NO" sz="1800" dirty="0" smtClean="0">
                <a:latin typeface="Cambria" panose="02040503050406030204" pitchFamily="18" charset="0"/>
              </a:rPr>
              <a:t>Teoretisk og praktisk eksamen og sikkerhetstester må bestås.</a:t>
            </a:r>
          </a:p>
          <a:p>
            <a:r>
              <a:rPr lang="nb-NO" altLang="nb-NO" sz="1800" dirty="0" smtClean="0">
                <a:latin typeface="Cambria" panose="02040503050406030204" pitchFamily="18" charset="0"/>
              </a:rPr>
              <a:t>Eleven må mestre alle typer skyting under kurset. </a:t>
            </a:r>
          </a:p>
          <a:p>
            <a:r>
              <a:rPr lang="nb-NO" altLang="nb-NO" sz="1800" dirty="0" smtClean="0">
                <a:latin typeface="Cambria" panose="02040503050406030204" pitchFamily="18" charset="0"/>
              </a:rPr>
              <a:t>Holdninger og våpenkultur vurderes fortløpende gjennom kurset.</a:t>
            </a:r>
          </a:p>
          <a:p>
            <a:endParaRPr lang="nb-NO" dirty="0"/>
          </a:p>
        </p:txBody>
      </p:sp>
      <p:sp>
        <p:nvSpPr>
          <p:cNvPr id="8" name="Plassholder for innhold 7"/>
          <p:cNvSpPr>
            <a:spLocks noGrp="1"/>
          </p:cNvSpPr>
          <p:nvPr>
            <p:ph sz="half" idx="2"/>
          </p:nvPr>
        </p:nvSpPr>
        <p:spPr>
          <a:xfrm>
            <a:off x="4629150" y="1069383"/>
            <a:ext cx="3886200" cy="3580008"/>
          </a:xfrm>
        </p:spPr>
        <p:txBody>
          <a:bodyPr>
            <a:normAutofit fontScale="92500" lnSpcReduction="20000"/>
          </a:bodyPr>
          <a:lstStyle/>
          <a:p>
            <a:r>
              <a:rPr lang="nb-NO" altLang="nb-NO" sz="1800" dirty="0" smtClean="0">
                <a:latin typeface="Cambria" panose="02040503050406030204" pitchFamily="18" charset="0"/>
              </a:rPr>
              <a:t>Første kurs med MAXIMI</a:t>
            </a:r>
          </a:p>
          <a:p>
            <a:r>
              <a:rPr lang="nb-NO" altLang="nb-NO" sz="1800" dirty="0" smtClean="0">
                <a:latin typeface="Cambria" panose="02040503050406030204" pitchFamily="18" charset="0"/>
              </a:rPr>
              <a:t>Nytt reglement MMG på vei inn, alt som skytes under kurset vil være fra nytt tabellverk. Alle leksjoner som holdes gjennom kurset er tiltenkt inn i ny fagplan. Tilbakemeldinger forventes!</a:t>
            </a:r>
          </a:p>
          <a:p>
            <a:r>
              <a:rPr lang="nb-NO" altLang="nb-NO" sz="1800" dirty="0">
                <a:latin typeface="Cambria" panose="02040503050406030204" pitchFamily="18" charset="0"/>
              </a:rPr>
              <a:t>Det vil ikke bli noe form for undervisningslære – avdelingssjefs ansvar.</a:t>
            </a:r>
          </a:p>
          <a:p>
            <a:endParaRPr lang="nb-NO" altLang="nb-NO" sz="1800" dirty="0" smtClean="0">
              <a:latin typeface="Cambria" panose="02040503050406030204" pitchFamily="18" charset="0"/>
            </a:endParaRPr>
          </a:p>
          <a:p>
            <a:r>
              <a:rPr lang="nb-NO" altLang="nb-NO" sz="1800" dirty="0" smtClean="0">
                <a:latin typeface="Cambria" panose="02040503050406030204" pitchFamily="18" charset="0"/>
              </a:rPr>
              <a:t>Vær </a:t>
            </a:r>
            <a:r>
              <a:rPr lang="nb-NO" altLang="nb-NO" sz="1800" dirty="0">
                <a:latin typeface="Cambria" panose="02040503050406030204" pitchFamily="18" charset="0"/>
              </a:rPr>
              <a:t>nysgjerrig og still spørsmål</a:t>
            </a:r>
            <a:r>
              <a:rPr lang="nb-NO" altLang="nb-NO" sz="1800" dirty="0" smtClean="0">
                <a:latin typeface="Cambria" panose="02040503050406030204" pitchFamily="18" charset="0"/>
              </a:rPr>
              <a:t>!</a:t>
            </a:r>
          </a:p>
          <a:p>
            <a:r>
              <a:rPr lang="nb-NO" altLang="nb-NO" sz="1800" dirty="0" smtClean="0">
                <a:latin typeface="Cambria" panose="02040503050406030204" pitchFamily="18" charset="0"/>
                <a:hlinkClick r:id="rId2" action="ppaction://hlinkfile"/>
              </a:rPr>
              <a:t>Ukeplan</a:t>
            </a:r>
            <a:endParaRPr lang="nb-NO" altLang="nb-NO" sz="1800" dirty="0" smtClean="0">
              <a:latin typeface="Cambria" panose="02040503050406030204" pitchFamily="18" charset="0"/>
            </a:endParaRPr>
          </a:p>
          <a:p>
            <a:r>
              <a:rPr lang="nb-NO" altLang="nb-NO" sz="1800" dirty="0" smtClean="0">
                <a:latin typeface="Cambria" panose="02040503050406030204" pitchFamily="18" charset="0"/>
              </a:rPr>
              <a:t>Signal</a:t>
            </a:r>
          </a:p>
          <a:p>
            <a:r>
              <a:rPr lang="nb-NO" altLang="nb-NO" sz="1800" dirty="0" smtClean="0">
                <a:latin typeface="Cambria" panose="02040503050406030204" pitchFamily="18" charset="0"/>
              </a:rPr>
              <a:t>Uttak Våpen</a:t>
            </a:r>
            <a:endParaRPr lang="nb-NO" altLang="nb-NO" sz="1800" dirty="0">
              <a:latin typeface="Cambria" panose="02040503050406030204" pitchFamily="18" charset="0"/>
            </a:endParaRPr>
          </a:p>
          <a:p>
            <a:endParaRPr lang="nb-NO" altLang="nb-NO" sz="18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OR6 Langseth – </a:t>
            </a:r>
            <a:r>
              <a:rPr lang="nb-NO" dirty="0" err="1" smtClean="0"/>
              <a:t>Manøverskolen</a:t>
            </a:r>
            <a:r>
              <a:rPr lang="nb-NO" dirty="0" smtClean="0"/>
              <a:t>/Stridsteknikkseksjonen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0055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770930"/>
            <a:ext cx="3793469" cy="3351792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853017" y="240194"/>
            <a:ext cx="7886700" cy="994172"/>
          </a:xfrm>
        </p:spPr>
        <p:txBody>
          <a:bodyPr/>
          <a:lstStyle/>
          <a:p>
            <a:r>
              <a:rPr lang="nb-NO" dirty="0" smtClean="0"/>
              <a:t>Dokumentasjon MG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bunntekst 9"/>
          <p:cNvSpPr txBox="1">
            <a:spLocks/>
          </p:cNvSpPr>
          <p:nvPr/>
        </p:nvSpPr>
        <p:spPr>
          <a:xfrm>
            <a:off x="970" y="58138"/>
            <a:ext cx="1760538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>
                    <a:tint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r>
              <a:rPr lang="nb-NO" smtClean="0">
                <a:solidFill>
                  <a:schemeClr val="tx1"/>
                </a:solidFill>
              </a:rPr>
              <a:t>OR6 Langseth - Manøverskolen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8" name="Plassholder for innhold 7"/>
          <p:cNvSpPr>
            <a:spLocks noGrp="1"/>
          </p:cNvSpPr>
          <p:nvPr>
            <p:ph sz="half" idx="1"/>
          </p:nvPr>
        </p:nvSpPr>
        <p:spPr>
          <a:xfrm>
            <a:off x="147234" y="1077132"/>
            <a:ext cx="4367616" cy="3555591"/>
          </a:xfrm>
        </p:spPr>
        <p:txBody>
          <a:bodyPr/>
          <a:lstStyle/>
          <a:p>
            <a:r>
              <a:rPr lang="nb-NO" sz="1800" dirty="0" smtClean="0"/>
              <a:t>«Gammel» våpendokumentasjon:</a:t>
            </a:r>
          </a:p>
          <a:p>
            <a:r>
              <a:rPr lang="nb-NO" sz="1600" dirty="0" smtClean="0"/>
              <a:t>3 hefter pr våpen med våpenkjennskap, </a:t>
            </a:r>
            <a:r>
              <a:rPr lang="nb-NO" sz="1600" dirty="0" err="1" smtClean="0"/>
              <a:t>skyteteknikk</a:t>
            </a:r>
            <a:r>
              <a:rPr lang="nb-NO" sz="1600" dirty="0" smtClean="0"/>
              <a:t> og </a:t>
            </a:r>
            <a:r>
              <a:rPr lang="nb-NO" sz="1600" dirty="0" err="1" smtClean="0"/>
              <a:t>skyterekker</a:t>
            </a:r>
            <a:r>
              <a:rPr lang="nb-NO" sz="1600" dirty="0" smtClean="0"/>
              <a:t>.</a:t>
            </a:r>
          </a:p>
          <a:p>
            <a:r>
              <a:rPr lang="nb-NO" sz="1600" dirty="0" smtClean="0"/>
              <a:t>1 fagplan pr. nivå (7 nivåer)</a:t>
            </a:r>
          </a:p>
          <a:p>
            <a:r>
              <a:rPr lang="nb-NO" sz="1600" dirty="0" smtClean="0"/>
              <a:t>Leksjonshenvisninger og detaljprogram.</a:t>
            </a:r>
            <a:endParaRPr lang="nb-NO" sz="1600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234" y="2638870"/>
            <a:ext cx="4104190" cy="212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0"/>
          <p:cNvSpPr>
            <a:spLocks noGrp="1"/>
          </p:cNvSpPr>
          <p:nvPr>
            <p:ph type="ctrTitle"/>
          </p:nvPr>
        </p:nvSpPr>
        <p:spPr>
          <a:xfrm>
            <a:off x="1143000" y="185856"/>
            <a:ext cx="6520912" cy="718405"/>
          </a:xfrm>
        </p:spPr>
        <p:txBody>
          <a:bodyPr/>
          <a:lstStyle/>
          <a:p>
            <a:r>
              <a:rPr lang="nb-NO" dirty="0" smtClean="0"/>
              <a:t>Ny dokumentasjon MG</a:t>
            </a:r>
            <a:endParaRPr lang="nb-NO" dirty="0"/>
          </a:p>
        </p:txBody>
      </p:sp>
      <p:sp>
        <p:nvSpPr>
          <p:cNvPr id="6" name="Plassholder for innhold 7"/>
          <p:cNvSpPr>
            <a:spLocks noGrp="1"/>
          </p:cNvSpPr>
          <p:nvPr>
            <p:ph type="subTitle" idx="1"/>
          </p:nvPr>
        </p:nvSpPr>
        <p:spPr>
          <a:xfrm>
            <a:off x="69743" y="1332854"/>
            <a:ext cx="4037307" cy="409751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000" dirty="0" smtClean="0"/>
              <a:t>Håndbok for MG-skytteren.</a:t>
            </a:r>
          </a:p>
          <a:p>
            <a:pPr marL="628650" lvl="1" indent="-285750" algn="l">
              <a:buFont typeface="Arial" panose="020B0604020202020204" pitchFamily="34" charset="0"/>
              <a:buChar char="•"/>
            </a:pPr>
            <a:r>
              <a:rPr lang="nb-NO" sz="1600" dirty="0" smtClean="0"/>
              <a:t>Overtar for «Hefte 2 – </a:t>
            </a:r>
            <a:r>
              <a:rPr lang="nb-NO" sz="1600" dirty="0" err="1" smtClean="0"/>
              <a:t>skyteteknikk</a:t>
            </a:r>
            <a:r>
              <a:rPr lang="nb-NO" sz="1600" dirty="0" smtClean="0"/>
              <a:t>»</a:t>
            </a:r>
          </a:p>
          <a:p>
            <a:pPr marL="628650" lvl="1" indent="-285750" algn="l">
              <a:buFont typeface="Arial" panose="020B0604020202020204" pitchFamily="34" charset="0"/>
              <a:buChar char="•"/>
            </a:pPr>
            <a:r>
              <a:rPr lang="nb-NO" sz="1600" dirty="0" smtClean="0"/>
              <a:t>Omfatter alle LMG og MMG. </a:t>
            </a:r>
          </a:p>
          <a:p>
            <a:pPr marL="628650" lvl="1" indent="-285750" algn="l">
              <a:buFont typeface="Arial" panose="020B0604020202020204" pitchFamily="34" charset="0"/>
              <a:buChar char="•"/>
            </a:pPr>
            <a:r>
              <a:rPr lang="nb-NO" sz="1600" dirty="0" smtClean="0"/>
              <a:t>Beskriver bruk av våpenet.</a:t>
            </a:r>
          </a:p>
          <a:p>
            <a:pPr marL="628650" lvl="1" indent="-285750" algn="l">
              <a:buFont typeface="Arial" panose="020B0604020202020204" pitchFamily="34" charset="0"/>
              <a:buChar char="•"/>
            </a:pPr>
            <a:r>
              <a:rPr lang="nb-NO" sz="1600" dirty="0" smtClean="0"/>
              <a:t>Samme oppbygning som Håndbok for angrepsrifle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000" dirty="0" smtClean="0"/>
              <a:t>Fagplan MMG</a:t>
            </a:r>
          </a:p>
          <a:p>
            <a:pPr marL="628650" lvl="1" indent="-285750" algn="l">
              <a:buFont typeface="Arial" panose="020B0604020202020204" pitchFamily="34" charset="0"/>
              <a:buChar char="•"/>
            </a:pPr>
            <a:r>
              <a:rPr lang="nb-NO" sz="1600" dirty="0" smtClean="0"/>
              <a:t>Omfatter alle MMG</a:t>
            </a:r>
          </a:p>
          <a:p>
            <a:pPr marL="628650" lvl="1" indent="-285750" algn="l">
              <a:buFont typeface="Arial" panose="020B0604020202020204" pitchFamily="34" charset="0"/>
              <a:buChar char="•"/>
            </a:pPr>
            <a:r>
              <a:rPr lang="nb-NO" sz="1600" dirty="0" smtClean="0"/>
              <a:t>3 brukernivå, kun 1 kurskode</a:t>
            </a:r>
          </a:p>
          <a:p>
            <a:pPr marL="971550" lvl="2" indent="-285750" algn="l">
              <a:buFont typeface="Arial" panose="020B0604020202020204" pitchFamily="34" charset="0"/>
              <a:buChar char="•"/>
            </a:pPr>
            <a:r>
              <a:rPr lang="nb-NO" dirty="0" err="1" smtClean="0"/>
              <a:t>Grl</a:t>
            </a:r>
            <a:r>
              <a:rPr lang="nb-NO" dirty="0" smtClean="0"/>
              <a:t> operatør, operatør og VG operatør.</a:t>
            </a:r>
          </a:p>
          <a:p>
            <a:pPr marL="628650" lvl="1" indent="-285750" algn="l">
              <a:buFont typeface="Arial" panose="020B0604020202020204" pitchFamily="34" charset="0"/>
              <a:buChar char="•"/>
            </a:pPr>
            <a:r>
              <a:rPr lang="nb-NO" dirty="0" smtClean="0"/>
              <a:t>Vedlegg til fagplan:</a:t>
            </a:r>
          </a:p>
          <a:p>
            <a:pPr marL="971550" lvl="2" indent="-285750" algn="l">
              <a:buFont typeface="Arial" panose="020B0604020202020204" pitchFamily="34" charset="0"/>
              <a:buChar char="•"/>
            </a:pPr>
            <a:r>
              <a:rPr lang="nb-NO" sz="1600" dirty="0" smtClean="0"/>
              <a:t>Vedlegg A – Leksjonsbeskrivelser</a:t>
            </a:r>
          </a:p>
          <a:p>
            <a:pPr marL="971550" lvl="2" indent="-285750" algn="l">
              <a:buFont typeface="Arial" panose="020B0604020202020204" pitchFamily="34" charset="0"/>
              <a:buChar char="•"/>
            </a:pPr>
            <a:r>
              <a:rPr lang="nb-NO" sz="1600" dirty="0" smtClean="0"/>
              <a:t>Vedlegg B - Skytetabeller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 smtClean="0"/>
              <a:t>HVS</a:t>
            </a:r>
            <a:endParaRPr lang="nb-NO" dirty="0"/>
          </a:p>
        </p:txBody>
      </p:sp>
      <p:sp>
        <p:nvSpPr>
          <p:cNvPr id="7" name="Plassholder for innhold 7"/>
          <p:cNvSpPr>
            <a:spLocks noGrp="1"/>
          </p:cNvSpPr>
          <p:nvPr>
            <p:ph sz="half" idx="4294967295"/>
          </p:nvPr>
        </p:nvSpPr>
        <p:spPr>
          <a:xfrm>
            <a:off x="4495907" y="1485107"/>
            <a:ext cx="4578350" cy="3556000"/>
          </a:xfrm>
          <a:prstGeom prst="rect">
            <a:avLst/>
          </a:prstGeom>
        </p:spPr>
        <p:txBody>
          <a:bodyPr/>
          <a:lstStyle/>
          <a:p>
            <a:r>
              <a:rPr lang="nb-NO" sz="1800" dirty="0" smtClean="0"/>
              <a:t>Teknisk håndbok MINIMI 7.62</a:t>
            </a:r>
            <a:endParaRPr lang="nb-NO" sz="1800" dirty="0"/>
          </a:p>
          <a:p>
            <a:pPr lvl="1"/>
            <a:r>
              <a:rPr lang="nb-NO" sz="1300" dirty="0" smtClean="0"/>
              <a:t>Overtar for gamle «hefte 1»</a:t>
            </a:r>
          </a:p>
          <a:p>
            <a:r>
              <a:rPr lang="nb-NO" sz="1800" dirty="0" smtClean="0"/>
              <a:t>Fagplan kryssutdanning avdelingsvåpen</a:t>
            </a:r>
          </a:p>
          <a:p>
            <a:pPr lvl="1"/>
            <a:r>
              <a:rPr lang="nb-NO" sz="1500" dirty="0" smtClean="0"/>
              <a:t>9 timer. </a:t>
            </a:r>
          </a:p>
          <a:p>
            <a:pPr lvl="1"/>
            <a:r>
              <a:rPr lang="nb-NO" sz="1400" dirty="0" smtClean="0"/>
              <a:t>LMG, MMG, HMG, RFK og </a:t>
            </a:r>
            <a:r>
              <a:rPr lang="nb-NO" sz="1400" dirty="0" err="1" smtClean="0"/>
              <a:t>Javelin</a:t>
            </a:r>
            <a:r>
              <a:rPr lang="nb-NO" sz="1400" dirty="0" smtClean="0"/>
              <a:t>.</a:t>
            </a:r>
            <a:endParaRPr lang="nb-NO" sz="1400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3471" y="2874936"/>
            <a:ext cx="4830529" cy="2295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155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6013" y="511175"/>
            <a:ext cx="4897411" cy="644804"/>
          </a:xfrm>
        </p:spPr>
        <p:txBody>
          <a:bodyPr/>
          <a:lstStyle/>
          <a:p>
            <a:r>
              <a:rPr lang="nb-NO" dirty="0" smtClean="0"/>
              <a:t>Instruktørutdanning MG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Sjt. 1. klasse Langseth - KPC</a:t>
            </a:r>
            <a:endParaRPr lang="nb-NO"/>
          </a:p>
        </p:txBody>
      </p:sp>
      <p:sp>
        <p:nvSpPr>
          <p:cNvPr id="7" name="Plassholder for innhold 7"/>
          <p:cNvSpPr>
            <a:spLocks noGrp="1"/>
          </p:cNvSpPr>
          <p:nvPr>
            <p:ph sz="half" idx="4294967295"/>
          </p:nvPr>
        </p:nvSpPr>
        <p:spPr>
          <a:xfrm>
            <a:off x="625474" y="1261463"/>
            <a:ext cx="7969886" cy="355559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nb-NO" sz="1600" dirty="0" smtClean="0"/>
              <a:t>Formell kvalifikasjon </a:t>
            </a:r>
            <a:r>
              <a:rPr lang="nb-NO" sz="1600" dirty="0" err="1" smtClean="0"/>
              <a:t>vs</a:t>
            </a:r>
            <a:r>
              <a:rPr lang="nb-NO" sz="1600" dirty="0" smtClean="0"/>
              <a:t> realkompetanse (ref. UD 2-1)</a:t>
            </a:r>
          </a:p>
          <a:p>
            <a:r>
              <a:rPr lang="nb-NO" sz="1600" dirty="0" smtClean="0"/>
              <a:t>Dagens fagplan: </a:t>
            </a:r>
          </a:p>
          <a:p>
            <a:pPr lvl="1"/>
            <a:r>
              <a:rPr lang="nb-NO" sz="1400" dirty="0" smtClean="0"/>
              <a:t>Gjennomført brukerutdanning + UV-lære = instruktør.</a:t>
            </a:r>
          </a:p>
          <a:p>
            <a:r>
              <a:rPr lang="nb-NO" sz="1600" dirty="0" smtClean="0"/>
              <a:t>Kommende fagplan:</a:t>
            </a:r>
            <a:endParaRPr lang="nb-NO" sz="800" dirty="0" smtClean="0"/>
          </a:p>
          <a:p>
            <a:pPr lvl="1"/>
            <a:r>
              <a:rPr lang="nb-NO" sz="1400" dirty="0" smtClean="0"/>
              <a:t>HVS vil holde MINIMI 7,62 instruktørkurs i innfasingen.</a:t>
            </a:r>
          </a:p>
          <a:p>
            <a:pPr lvl="1"/>
            <a:r>
              <a:rPr lang="nb-NO" sz="1400" dirty="0" smtClean="0"/>
              <a:t>På sikt vil HVS holde ett «HI-MG» kurs over </a:t>
            </a:r>
            <a:r>
              <a:rPr lang="nb-NO" sz="1400" dirty="0" err="1" smtClean="0"/>
              <a:t>ca</a:t>
            </a:r>
            <a:r>
              <a:rPr lang="nb-NO" sz="1400" dirty="0" smtClean="0"/>
              <a:t> 2 uker som tar for seg MINIMI 5.56, 7.62 og FN-MAG.</a:t>
            </a:r>
          </a:p>
          <a:p>
            <a:pPr lvl="1"/>
            <a:r>
              <a:rPr lang="nb-NO" sz="1400" dirty="0" smtClean="0"/>
              <a:t>«HI-MG» i avdelingene produserer/kvalifiserer egne instruktører i avdelingen. </a:t>
            </a:r>
          </a:p>
        </p:txBody>
      </p:sp>
    </p:spTree>
    <p:extLst>
      <p:ext uri="{BB962C8B-B14F-4D97-AF65-F5344CB8AC3E}">
        <p14:creationId xmlns:p14="http://schemas.microsoft.com/office/powerpoint/2010/main" val="2538153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87626" y="307836"/>
            <a:ext cx="6825737" cy="644804"/>
          </a:xfrm>
        </p:spPr>
        <p:txBody>
          <a:bodyPr/>
          <a:lstStyle/>
          <a:p>
            <a:r>
              <a:rPr lang="nb-NO" dirty="0" smtClean="0"/>
              <a:t>Innfasing/</a:t>
            </a:r>
            <a:r>
              <a:rPr lang="nb-NO" dirty="0" err="1" smtClean="0"/>
              <a:t>Omvæpning</a:t>
            </a:r>
            <a:r>
              <a:rPr lang="nb-NO" dirty="0" smtClean="0"/>
              <a:t> MINIMI 7,62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Sjt. 1. klasse Langseth - KPC</a:t>
            </a:r>
            <a:endParaRPr lang="nb-NO"/>
          </a:p>
        </p:txBody>
      </p:sp>
      <p:sp>
        <p:nvSpPr>
          <p:cNvPr id="5" name="Plassholder for innhold 7"/>
          <p:cNvSpPr>
            <a:spLocks noGrp="1"/>
          </p:cNvSpPr>
          <p:nvPr>
            <p:ph sz="half" idx="4294967295"/>
          </p:nvPr>
        </p:nvSpPr>
        <p:spPr>
          <a:xfrm>
            <a:off x="69742" y="1261463"/>
            <a:ext cx="3562102" cy="355559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nb-NO" sz="1600" dirty="0" smtClean="0"/>
              <a:t>258stk  MINIMI 7,62 planlegges rullert ut i hæravdelinger ila Q3 -22</a:t>
            </a:r>
            <a:r>
              <a:rPr lang="nb-NO" sz="1300" dirty="0" smtClean="0"/>
              <a:t>.</a:t>
            </a:r>
          </a:p>
          <a:p>
            <a:r>
              <a:rPr lang="nb-NO" sz="1600" dirty="0" smtClean="0"/>
              <a:t>HV skal ha over 1000, Sjøforsvaret noen ti-talls.</a:t>
            </a:r>
          </a:p>
          <a:p>
            <a:r>
              <a:rPr lang="nb-NO" sz="1600" dirty="0" smtClean="0"/>
              <a:t>Resterende går inn i «reserven» for rullering/styrkeoppbygging.</a:t>
            </a:r>
          </a:p>
          <a:p>
            <a:r>
              <a:rPr lang="nb-NO" sz="1600" dirty="0" err="1" smtClean="0"/>
              <a:t>Omvæpning</a:t>
            </a:r>
            <a:r>
              <a:rPr lang="nb-NO" sz="1600" dirty="0" smtClean="0"/>
              <a:t> fra MINIMI 5.56:</a:t>
            </a:r>
          </a:p>
          <a:p>
            <a:pPr lvl="1"/>
            <a:r>
              <a:rPr lang="nb-NO" sz="1400" dirty="0" err="1" smtClean="0"/>
              <a:t>Ca</a:t>
            </a:r>
            <a:r>
              <a:rPr lang="nb-NO" sz="1400" dirty="0" smtClean="0"/>
              <a:t> 2 dager for grunnleggende operatør.</a:t>
            </a:r>
          </a:p>
          <a:p>
            <a:pPr lvl="1"/>
            <a:r>
              <a:rPr lang="nb-NO" sz="1400" dirty="0" smtClean="0"/>
              <a:t>LMG-instruktører kan gjennomføre </a:t>
            </a:r>
            <a:r>
              <a:rPr lang="nb-NO" sz="1400" dirty="0" err="1" smtClean="0"/>
              <a:t>omvæpning</a:t>
            </a:r>
            <a:r>
              <a:rPr lang="nb-NO" sz="1400" dirty="0" smtClean="0"/>
              <a:t> VGR operatør.</a:t>
            </a:r>
          </a:p>
          <a:p>
            <a:pPr lvl="1"/>
            <a:endParaRPr lang="nb-NO" sz="1300" dirty="0" smtClean="0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1844" y="1226732"/>
            <a:ext cx="5512156" cy="3916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156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0"/>
          <p:cNvSpPr>
            <a:spLocks noGrp="1"/>
          </p:cNvSpPr>
          <p:nvPr>
            <p:ph type="ctrTitle"/>
          </p:nvPr>
        </p:nvSpPr>
        <p:spPr>
          <a:xfrm>
            <a:off x="2566615" y="742851"/>
            <a:ext cx="3768724" cy="798008"/>
          </a:xfrm>
        </p:spPr>
        <p:txBody>
          <a:bodyPr/>
          <a:lstStyle/>
          <a:p>
            <a:r>
              <a:rPr lang="nb-NO" dirty="0" smtClean="0">
                <a:solidFill>
                  <a:schemeClr val="tx1"/>
                </a:solidFill>
              </a:rPr>
              <a:t>Leksjonsmål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12" name="Undertittel 11"/>
          <p:cNvSpPr>
            <a:spLocks noGrp="1"/>
          </p:cNvSpPr>
          <p:nvPr>
            <p:ph type="subTitle" idx="1"/>
          </p:nvPr>
        </p:nvSpPr>
        <p:spPr>
          <a:xfrm>
            <a:off x="1418095" y="1642820"/>
            <a:ext cx="6602278" cy="2654686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endParaRPr lang="nb-NO" sz="1700" i="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 i="0" dirty="0" smtClean="0">
                <a:solidFill>
                  <a:schemeClr val="tx1"/>
                </a:solidFill>
              </a:rPr>
              <a:t>Soldaten skal vite om de forskjellige maskingeværene i Hæren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 i="0" dirty="0" smtClean="0">
                <a:solidFill>
                  <a:schemeClr val="tx1"/>
                </a:solidFill>
              </a:rPr>
              <a:t>Soldaten </a:t>
            </a:r>
            <a:r>
              <a:rPr lang="nb-NO" i="0" dirty="0">
                <a:solidFill>
                  <a:schemeClr val="tx1"/>
                </a:solidFill>
              </a:rPr>
              <a:t>skal forstå praktisk rekkevidde for </a:t>
            </a:r>
            <a:r>
              <a:rPr lang="nb-NO" i="0" dirty="0" smtClean="0">
                <a:solidFill>
                  <a:schemeClr val="tx1"/>
                </a:solidFill>
              </a:rPr>
              <a:t>MINIMI</a:t>
            </a:r>
            <a:endParaRPr lang="nb-NO" i="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 i="0" dirty="0">
                <a:solidFill>
                  <a:schemeClr val="tx1"/>
                </a:solidFill>
              </a:rPr>
              <a:t>Soldaten skal forstå område hvor våpenet gir raserende virkning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 i="0" dirty="0">
                <a:solidFill>
                  <a:schemeClr val="tx1"/>
                </a:solidFill>
              </a:rPr>
              <a:t>Soldaten skal forstå primære mål/måltyper </a:t>
            </a:r>
            <a:endParaRPr lang="nb-NO" i="0" dirty="0" smtClean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 i="0" dirty="0" smtClean="0">
                <a:solidFill>
                  <a:schemeClr val="tx1"/>
                </a:solidFill>
              </a:rPr>
              <a:t>Soldaten skal forstå hva ilddisiplin innebærer for MG-skytteren</a:t>
            </a:r>
            <a:endParaRPr lang="nb-NO" i="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 i="0" dirty="0" smtClean="0">
                <a:solidFill>
                  <a:schemeClr val="tx1"/>
                </a:solidFill>
              </a:rPr>
              <a:t>Soldaten </a:t>
            </a:r>
            <a:r>
              <a:rPr lang="nb-NO" i="0" dirty="0">
                <a:solidFill>
                  <a:schemeClr val="tx1"/>
                </a:solidFill>
              </a:rPr>
              <a:t>skal selvstendig peke ut våpenets tilbehør </a:t>
            </a:r>
          </a:p>
          <a:p>
            <a:pPr algn="l"/>
            <a:r>
              <a:rPr lang="nb-NO" i="0" dirty="0"/>
              <a:t>	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Hærens Våpenskole - Stridsteknikkseksjonen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236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>
                <a:latin typeface="Cambria" panose="02040503050406030204" pitchFamily="18" charset="0"/>
              </a:rPr>
              <a:t>Light</a:t>
            </a:r>
            <a:r>
              <a:rPr lang="nb-NO" dirty="0">
                <a:latin typeface="Cambria" panose="02040503050406030204" pitchFamily="18" charset="0"/>
              </a:rPr>
              <a:t> Machine Gun (LMG)</a:t>
            </a:r>
            <a:br>
              <a:rPr lang="nb-NO" dirty="0">
                <a:latin typeface="Cambria" panose="02040503050406030204" pitchFamily="18" charset="0"/>
              </a:rPr>
            </a:br>
            <a:endParaRPr lang="nb-NO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innhold 8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nb-NO" dirty="0" err="1">
                <a:latin typeface="Cambria" panose="02040503050406030204" pitchFamily="18" charset="0"/>
              </a:rPr>
              <a:t>Minimi</a:t>
            </a:r>
            <a:r>
              <a:rPr lang="nb-NO" dirty="0">
                <a:latin typeface="Cambria" panose="02040503050406030204" pitchFamily="18" charset="0"/>
              </a:rPr>
              <a:t> 5.56mm</a:t>
            </a:r>
          </a:p>
          <a:p>
            <a:r>
              <a:rPr lang="nb-NO" dirty="0">
                <a:latin typeface="Cambria" panose="02040503050406030204" pitchFamily="18" charset="0"/>
              </a:rPr>
              <a:t>2 pr geværlag/patrulje</a:t>
            </a:r>
          </a:p>
          <a:p>
            <a:r>
              <a:rPr lang="nb-NO" dirty="0">
                <a:latin typeface="Cambria" panose="02040503050406030204" pitchFamily="18" charset="0"/>
              </a:rPr>
              <a:t>Personlig våpen</a:t>
            </a:r>
          </a:p>
          <a:p>
            <a:r>
              <a:rPr lang="nb-NO" dirty="0">
                <a:latin typeface="Cambria" panose="02040503050406030204" pitchFamily="18" charset="0"/>
              </a:rPr>
              <a:t>Praktisk Rekkevidde: 400m personell, 600m personellgruppe</a:t>
            </a:r>
          </a:p>
          <a:p>
            <a:r>
              <a:rPr lang="nb-NO" dirty="0">
                <a:latin typeface="Cambria" panose="02040503050406030204" pitchFamily="18" charset="0"/>
              </a:rPr>
              <a:t>KOP: 600 + 400 </a:t>
            </a:r>
          </a:p>
          <a:p>
            <a:pPr lvl="1"/>
            <a:r>
              <a:rPr lang="nb-NO" dirty="0"/>
              <a:t>200 skudd: 3,1kg</a:t>
            </a:r>
          </a:p>
          <a:p>
            <a:pPr lvl="1"/>
            <a:r>
              <a:rPr lang="nb-NO" dirty="0"/>
              <a:t>10 min med hurtig ild</a:t>
            </a:r>
          </a:p>
          <a:p>
            <a:endParaRPr lang="nb-NO" dirty="0"/>
          </a:p>
        </p:txBody>
      </p:sp>
      <p:sp>
        <p:nvSpPr>
          <p:cNvPr id="10" name="Plassholder for tekst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 err="1" smtClean="0"/>
              <a:t>Oversersjant</a:t>
            </a:r>
            <a:r>
              <a:rPr lang="nb-NO" dirty="0" smtClean="0"/>
              <a:t> Langseth – </a:t>
            </a:r>
            <a:r>
              <a:rPr lang="nb-NO" dirty="0" err="1" smtClean="0"/>
              <a:t>Manøverskolen</a:t>
            </a:r>
            <a:r>
              <a:rPr lang="nb-NO" dirty="0" smtClean="0"/>
              <a:t>/Inf-gruppa</a:t>
            </a:r>
            <a:endParaRPr lang="nb-NO" dirty="0"/>
          </a:p>
        </p:txBody>
      </p:sp>
      <p:pic>
        <p:nvPicPr>
          <p:cNvPr id="12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150" y="1972027"/>
            <a:ext cx="3887788" cy="257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1468"/>
          <p:cNvGrpSpPr>
            <a:grpSpLocks/>
          </p:cNvGrpSpPr>
          <p:nvPr/>
        </p:nvGrpSpPr>
        <p:grpSpPr bwMode="auto">
          <a:xfrm>
            <a:off x="4926556" y="366361"/>
            <a:ext cx="381000" cy="381000"/>
            <a:chOff x="816" y="288"/>
            <a:chExt cx="336" cy="336"/>
          </a:xfrm>
        </p:grpSpPr>
        <p:sp>
          <p:nvSpPr>
            <p:cNvPr id="14" name="Oval 855"/>
            <p:cNvSpPr>
              <a:spLocks noChangeArrowheads="1"/>
            </p:cNvSpPr>
            <p:nvPr/>
          </p:nvSpPr>
          <p:spPr bwMode="auto">
            <a:xfrm>
              <a:off x="816" y="288"/>
              <a:ext cx="336" cy="33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nb-NO" altLang="nb-NO"/>
            </a:p>
          </p:txBody>
        </p:sp>
        <p:grpSp>
          <p:nvGrpSpPr>
            <p:cNvPr id="15" name="Group 866"/>
            <p:cNvGrpSpPr>
              <a:grpSpLocks/>
            </p:cNvGrpSpPr>
            <p:nvPr/>
          </p:nvGrpSpPr>
          <p:grpSpPr bwMode="auto">
            <a:xfrm>
              <a:off x="960" y="324"/>
              <a:ext cx="58" cy="252"/>
              <a:chOff x="594" y="2244"/>
              <a:chExt cx="58" cy="252"/>
            </a:xfrm>
          </p:grpSpPr>
          <p:sp>
            <p:nvSpPr>
              <p:cNvPr id="16" name="Line 867"/>
              <p:cNvSpPr>
                <a:spLocks noChangeShapeType="1"/>
              </p:cNvSpPr>
              <p:nvPr/>
            </p:nvSpPr>
            <p:spPr bwMode="auto">
              <a:xfrm>
                <a:off x="624" y="2256"/>
                <a:ext cx="0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7" name="Line 868"/>
              <p:cNvSpPr>
                <a:spLocks noChangeShapeType="1"/>
              </p:cNvSpPr>
              <p:nvPr/>
            </p:nvSpPr>
            <p:spPr bwMode="auto">
              <a:xfrm>
                <a:off x="600" y="2382"/>
                <a:ext cx="4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grpSp>
            <p:nvGrpSpPr>
              <p:cNvPr id="18" name="Group 869"/>
              <p:cNvGrpSpPr>
                <a:grpSpLocks/>
              </p:cNvGrpSpPr>
              <p:nvPr/>
            </p:nvGrpSpPr>
            <p:grpSpPr bwMode="auto">
              <a:xfrm>
                <a:off x="594" y="2244"/>
                <a:ext cx="58" cy="56"/>
                <a:chOff x="354" y="2256"/>
                <a:chExt cx="58" cy="56"/>
              </a:xfrm>
            </p:grpSpPr>
            <p:sp>
              <p:nvSpPr>
                <p:cNvPr id="19" name="Line 870"/>
                <p:cNvSpPr>
                  <a:spLocks noChangeShapeType="1"/>
                </p:cNvSpPr>
                <p:nvPr/>
              </p:nvSpPr>
              <p:spPr bwMode="auto">
                <a:xfrm flipH="1">
                  <a:off x="354" y="2256"/>
                  <a:ext cx="30" cy="5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20" name="Line 871"/>
                <p:cNvSpPr>
                  <a:spLocks noChangeShapeType="1"/>
                </p:cNvSpPr>
                <p:nvPr/>
              </p:nvSpPr>
              <p:spPr bwMode="auto">
                <a:xfrm>
                  <a:off x="384" y="2256"/>
                  <a:ext cx="28" cy="5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36673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mbria" panose="02040503050406030204" pitchFamily="18" charset="0"/>
              </a:rPr>
              <a:t>Medium Machine </a:t>
            </a:r>
            <a:r>
              <a:rPr lang="nb-NO" dirty="0" err="1">
                <a:latin typeface="Cambria" panose="02040503050406030204" pitchFamily="18" charset="0"/>
              </a:rPr>
              <a:t>gun</a:t>
            </a:r>
            <a:r>
              <a:rPr lang="nb-NO" dirty="0">
                <a:latin typeface="Cambria" panose="02040503050406030204" pitchFamily="18" charset="0"/>
              </a:rPr>
              <a:t> (MMG)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nb-NO" dirty="0">
                <a:latin typeface="Cambria" panose="02040503050406030204" pitchFamily="18" charset="0"/>
              </a:rPr>
              <a:t>FN-MAG </a:t>
            </a:r>
            <a:r>
              <a:rPr lang="nb-NO" dirty="0" smtClean="0">
                <a:latin typeface="Cambria" panose="02040503050406030204" pitchFamily="18" charset="0"/>
              </a:rPr>
              <a:t>7.62mm på vogn</a:t>
            </a:r>
          </a:p>
          <a:p>
            <a:r>
              <a:rPr lang="nb-NO" dirty="0" smtClean="0">
                <a:latin typeface="Cambria" panose="02040503050406030204" pitchFamily="18" charset="0"/>
              </a:rPr>
              <a:t>MINIMI 7,62mm på fot</a:t>
            </a:r>
            <a:endParaRPr lang="nb-NO" dirty="0">
              <a:latin typeface="Cambria" panose="02040503050406030204" pitchFamily="18" charset="0"/>
            </a:endParaRPr>
          </a:p>
          <a:p>
            <a:r>
              <a:rPr lang="nb-NO" dirty="0" smtClean="0">
                <a:latin typeface="Cambria" panose="02040503050406030204" pitchFamily="18" charset="0"/>
              </a:rPr>
              <a:t>2 </a:t>
            </a:r>
            <a:r>
              <a:rPr lang="nb-NO" dirty="0">
                <a:latin typeface="Cambria" panose="02040503050406030204" pitchFamily="18" charset="0"/>
              </a:rPr>
              <a:t>i hver tropp (1P)/COAX vogn</a:t>
            </a:r>
          </a:p>
          <a:p>
            <a:pPr lvl="1"/>
            <a:r>
              <a:rPr lang="nb-NO" dirty="0">
                <a:latin typeface="Cambria" panose="02040503050406030204" pitchFamily="18" charset="0"/>
              </a:rPr>
              <a:t>2-fot eller 3-fot</a:t>
            </a:r>
          </a:p>
          <a:p>
            <a:r>
              <a:rPr lang="nb-NO" dirty="0">
                <a:latin typeface="Cambria" panose="02040503050406030204" pitchFamily="18" charset="0"/>
              </a:rPr>
              <a:t>Bør være to, kan være en. </a:t>
            </a:r>
          </a:p>
          <a:p>
            <a:r>
              <a:rPr lang="nb-NO" dirty="0">
                <a:latin typeface="Cambria" panose="02040503050406030204" pitchFamily="18" charset="0"/>
              </a:rPr>
              <a:t>Praktisk rekkevidde: 600m+</a:t>
            </a:r>
          </a:p>
          <a:p>
            <a:r>
              <a:rPr lang="nb-NO" dirty="0">
                <a:latin typeface="Cambria" panose="02040503050406030204" pitchFamily="18" charset="0"/>
              </a:rPr>
              <a:t>KOP: 800 </a:t>
            </a:r>
            <a:endParaRPr lang="nb-NO" dirty="0"/>
          </a:p>
          <a:p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791" y="3009169"/>
            <a:ext cx="3887788" cy="1971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oup 1469"/>
          <p:cNvGrpSpPr>
            <a:grpSpLocks/>
          </p:cNvGrpSpPr>
          <p:nvPr/>
        </p:nvGrpSpPr>
        <p:grpSpPr bwMode="auto">
          <a:xfrm>
            <a:off x="5999879" y="573500"/>
            <a:ext cx="381000" cy="381000"/>
            <a:chOff x="1296" y="288"/>
            <a:chExt cx="336" cy="336"/>
          </a:xfrm>
        </p:grpSpPr>
        <p:sp>
          <p:nvSpPr>
            <p:cNvPr id="11" name="Oval 857"/>
            <p:cNvSpPr>
              <a:spLocks noChangeArrowheads="1"/>
            </p:cNvSpPr>
            <p:nvPr/>
          </p:nvSpPr>
          <p:spPr bwMode="auto">
            <a:xfrm>
              <a:off x="1296" y="288"/>
              <a:ext cx="336" cy="33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nb-NO" altLang="nb-NO"/>
            </a:p>
          </p:txBody>
        </p:sp>
        <p:grpSp>
          <p:nvGrpSpPr>
            <p:cNvPr id="12" name="Group 878"/>
            <p:cNvGrpSpPr>
              <a:grpSpLocks/>
            </p:cNvGrpSpPr>
            <p:nvPr/>
          </p:nvGrpSpPr>
          <p:grpSpPr bwMode="auto">
            <a:xfrm>
              <a:off x="1428" y="330"/>
              <a:ext cx="58" cy="250"/>
              <a:chOff x="834" y="2246"/>
              <a:chExt cx="58" cy="250"/>
            </a:xfrm>
          </p:grpSpPr>
          <p:sp>
            <p:nvSpPr>
              <p:cNvPr id="13" name="Line 879"/>
              <p:cNvSpPr>
                <a:spLocks noChangeShapeType="1"/>
              </p:cNvSpPr>
              <p:nvPr/>
            </p:nvSpPr>
            <p:spPr bwMode="auto">
              <a:xfrm>
                <a:off x="864" y="2256"/>
                <a:ext cx="0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" name="Line 880"/>
              <p:cNvSpPr>
                <a:spLocks noChangeShapeType="1"/>
              </p:cNvSpPr>
              <p:nvPr/>
            </p:nvSpPr>
            <p:spPr bwMode="auto">
              <a:xfrm>
                <a:off x="840" y="2376"/>
                <a:ext cx="4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5" name="Line 881"/>
              <p:cNvSpPr>
                <a:spLocks noChangeShapeType="1"/>
              </p:cNvSpPr>
              <p:nvPr/>
            </p:nvSpPr>
            <p:spPr bwMode="auto">
              <a:xfrm>
                <a:off x="840" y="2400"/>
                <a:ext cx="4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grpSp>
            <p:nvGrpSpPr>
              <p:cNvPr id="16" name="Group 882"/>
              <p:cNvGrpSpPr>
                <a:grpSpLocks/>
              </p:cNvGrpSpPr>
              <p:nvPr/>
            </p:nvGrpSpPr>
            <p:grpSpPr bwMode="auto">
              <a:xfrm>
                <a:off x="834" y="2246"/>
                <a:ext cx="58" cy="56"/>
                <a:chOff x="354" y="2256"/>
                <a:chExt cx="58" cy="56"/>
              </a:xfrm>
            </p:grpSpPr>
            <p:sp>
              <p:nvSpPr>
                <p:cNvPr id="17" name="Line 883"/>
                <p:cNvSpPr>
                  <a:spLocks noChangeShapeType="1"/>
                </p:cNvSpPr>
                <p:nvPr/>
              </p:nvSpPr>
              <p:spPr bwMode="auto">
                <a:xfrm flipH="1">
                  <a:off x="354" y="2256"/>
                  <a:ext cx="30" cy="5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8" name="Line 884"/>
                <p:cNvSpPr>
                  <a:spLocks noChangeShapeType="1"/>
                </p:cNvSpPr>
                <p:nvPr/>
              </p:nvSpPr>
              <p:spPr bwMode="auto">
                <a:xfrm>
                  <a:off x="384" y="2256"/>
                  <a:ext cx="28" cy="5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</p:grpSp>
        </p:grpSp>
      </p:grpSp>
      <p:pic>
        <p:nvPicPr>
          <p:cNvPr id="19" name="Bild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8182" y="1111788"/>
            <a:ext cx="4370397" cy="194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 MMG 2022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33" y="993803"/>
            <a:ext cx="5005953" cy="2229164"/>
          </a:xfrm>
          <a:prstGeom prst="rect">
            <a:avLst/>
          </a:prstGeom>
        </p:spPr>
      </p:pic>
      <p:pic>
        <p:nvPicPr>
          <p:cNvPr id="9" name="Plassholder for innhold 8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147233" y="2534884"/>
            <a:ext cx="3887788" cy="2334066"/>
          </a:xfrm>
          <a:prstGeom prst="rect">
            <a:avLst/>
          </a:prstGeom>
        </p:spPr>
      </p:pic>
      <p:pic>
        <p:nvPicPr>
          <p:cNvPr id="10" name="Plassholder for innhold 9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035021" y="2331552"/>
            <a:ext cx="4776845" cy="253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87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mbria" panose="02040503050406030204" pitchFamily="18" charset="0"/>
              </a:rPr>
              <a:t>Heavy Machine Gun (HMG)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sz="2000" dirty="0">
                <a:latin typeface="Cambria" panose="02040503050406030204" pitchFamily="18" charset="0"/>
              </a:rPr>
              <a:t>Browning HPS NM218 MITR 12,7mm</a:t>
            </a:r>
          </a:p>
          <a:p>
            <a:r>
              <a:rPr lang="nb-NO" sz="2000" dirty="0">
                <a:latin typeface="Cambria" panose="02040503050406030204" pitchFamily="18" charset="0"/>
              </a:rPr>
              <a:t>Som regel </a:t>
            </a:r>
            <a:r>
              <a:rPr lang="nb-NO" sz="2000" dirty="0" err="1">
                <a:latin typeface="Cambria" panose="02040503050406030204" pitchFamily="18" charset="0"/>
              </a:rPr>
              <a:t>kjøretøysmontert</a:t>
            </a:r>
            <a:r>
              <a:rPr lang="nb-NO" sz="2000" dirty="0">
                <a:latin typeface="Cambria" panose="02040503050406030204" pitchFamily="18" charset="0"/>
              </a:rPr>
              <a:t>, kan brukes på 3-fot</a:t>
            </a:r>
          </a:p>
          <a:p>
            <a:r>
              <a:rPr lang="nb-NO" sz="2000" dirty="0">
                <a:latin typeface="Cambria" panose="02040503050406030204" pitchFamily="18" charset="0"/>
              </a:rPr>
              <a:t>Bemannes av 1 på vogn, 4 på fot</a:t>
            </a:r>
          </a:p>
          <a:p>
            <a:r>
              <a:rPr lang="nb-NO" sz="2000" dirty="0" smtClean="0">
                <a:latin typeface="Cambria" panose="02040503050406030204" pitchFamily="18" charset="0"/>
              </a:rPr>
              <a:t>12,7M2A2N </a:t>
            </a:r>
            <a:r>
              <a:rPr lang="nb-NO" sz="2000" dirty="0">
                <a:latin typeface="Cambria" panose="02040503050406030204" pitchFamily="18" charset="0"/>
              </a:rPr>
              <a:t>innfases </a:t>
            </a:r>
            <a:r>
              <a:rPr lang="nb-NO" sz="2000" dirty="0" smtClean="0">
                <a:latin typeface="Cambria" panose="02040503050406030204" pitchFamily="18" charset="0"/>
              </a:rPr>
              <a:t>2022. US-</a:t>
            </a:r>
            <a:r>
              <a:rPr lang="nb-NO" sz="2000" dirty="0" err="1" smtClean="0">
                <a:latin typeface="Cambria" panose="02040503050406030204" pitchFamily="18" charset="0"/>
              </a:rPr>
              <a:t>Ordnance</a:t>
            </a:r>
            <a:endParaRPr lang="nb-NO" sz="2000" dirty="0">
              <a:latin typeface="Cambria" panose="02040503050406030204" pitchFamily="18" charset="0"/>
            </a:endParaRPr>
          </a:p>
          <a:p>
            <a:r>
              <a:rPr lang="nb-NO" sz="2000" dirty="0">
                <a:latin typeface="Cambria" panose="02040503050406030204" pitchFamily="18" charset="0"/>
              </a:rPr>
              <a:t>Praktisk rekkevidde: 1800m</a:t>
            </a:r>
          </a:p>
          <a:p>
            <a:r>
              <a:rPr lang="nb-NO" sz="2000" dirty="0">
                <a:latin typeface="Cambria" panose="02040503050406030204" pitchFamily="18" charset="0"/>
              </a:rPr>
              <a:t>KOP: Varierer, 300 - 2000</a:t>
            </a:r>
          </a:p>
          <a:p>
            <a:pPr lvl="1"/>
            <a:r>
              <a:rPr lang="nb-NO" dirty="0">
                <a:latin typeface="Cambria" panose="02040503050406030204" pitchFamily="18" charset="0"/>
              </a:rPr>
              <a:t>100 skudd: 16,1kg </a:t>
            </a:r>
          </a:p>
          <a:p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8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532" y="1950514"/>
            <a:ext cx="3591023" cy="2618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Group 1470"/>
          <p:cNvGrpSpPr>
            <a:grpSpLocks/>
          </p:cNvGrpSpPr>
          <p:nvPr/>
        </p:nvGrpSpPr>
        <p:grpSpPr bwMode="auto">
          <a:xfrm>
            <a:off x="5622076" y="576858"/>
            <a:ext cx="381000" cy="381000"/>
            <a:chOff x="1728" y="288"/>
            <a:chExt cx="336" cy="336"/>
          </a:xfrm>
        </p:grpSpPr>
        <p:sp>
          <p:nvSpPr>
            <p:cNvPr id="10" name="Oval 858"/>
            <p:cNvSpPr>
              <a:spLocks noChangeArrowheads="1"/>
            </p:cNvSpPr>
            <p:nvPr/>
          </p:nvSpPr>
          <p:spPr bwMode="auto">
            <a:xfrm>
              <a:off x="1728" y="288"/>
              <a:ext cx="336" cy="33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nb-NO" altLang="nb-NO"/>
            </a:p>
          </p:txBody>
        </p:sp>
        <p:grpSp>
          <p:nvGrpSpPr>
            <p:cNvPr id="11" name="Group 885"/>
            <p:cNvGrpSpPr>
              <a:grpSpLocks/>
            </p:cNvGrpSpPr>
            <p:nvPr/>
          </p:nvGrpSpPr>
          <p:grpSpPr bwMode="auto">
            <a:xfrm>
              <a:off x="1872" y="336"/>
              <a:ext cx="58" cy="242"/>
              <a:chOff x="1074" y="2254"/>
              <a:chExt cx="58" cy="242"/>
            </a:xfrm>
          </p:grpSpPr>
          <p:sp>
            <p:nvSpPr>
              <p:cNvPr id="12" name="Line 886"/>
              <p:cNvSpPr>
                <a:spLocks noChangeShapeType="1"/>
              </p:cNvSpPr>
              <p:nvPr/>
            </p:nvSpPr>
            <p:spPr bwMode="auto">
              <a:xfrm>
                <a:off x="1104" y="2256"/>
                <a:ext cx="0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3" name="Line 887"/>
              <p:cNvSpPr>
                <a:spLocks noChangeShapeType="1"/>
              </p:cNvSpPr>
              <p:nvPr/>
            </p:nvSpPr>
            <p:spPr bwMode="auto">
              <a:xfrm>
                <a:off x="1080" y="2376"/>
                <a:ext cx="4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4" name="Line 888"/>
              <p:cNvSpPr>
                <a:spLocks noChangeShapeType="1"/>
              </p:cNvSpPr>
              <p:nvPr/>
            </p:nvSpPr>
            <p:spPr bwMode="auto">
              <a:xfrm>
                <a:off x="1080" y="2400"/>
                <a:ext cx="4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5" name="Line 889"/>
              <p:cNvSpPr>
                <a:spLocks noChangeShapeType="1"/>
              </p:cNvSpPr>
              <p:nvPr/>
            </p:nvSpPr>
            <p:spPr bwMode="auto">
              <a:xfrm>
                <a:off x="1080" y="2427"/>
                <a:ext cx="4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grpSp>
            <p:nvGrpSpPr>
              <p:cNvPr id="16" name="Group 890"/>
              <p:cNvGrpSpPr>
                <a:grpSpLocks/>
              </p:cNvGrpSpPr>
              <p:nvPr/>
            </p:nvGrpSpPr>
            <p:grpSpPr bwMode="auto">
              <a:xfrm>
                <a:off x="1074" y="2254"/>
                <a:ext cx="58" cy="56"/>
                <a:chOff x="354" y="2256"/>
                <a:chExt cx="58" cy="56"/>
              </a:xfrm>
            </p:grpSpPr>
            <p:sp>
              <p:nvSpPr>
                <p:cNvPr id="17" name="Line 891"/>
                <p:cNvSpPr>
                  <a:spLocks noChangeShapeType="1"/>
                </p:cNvSpPr>
                <p:nvPr/>
              </p:nvSpPr>
              <p:spPr bwMode="auto">
                <a:xfrm flipH="1">
                  <a:off x="354" y="2256"/>
                  <a:ext cx="30" cy="5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8" name="Line 892"/>
                <p:cNvSpPr>
                  <a:spLocks noChangeShapeType="1"/>
                </p:cNvSpPr>
                <p:nvPr/>
              </p:nvSpPr>
              <p:spPr bwMode="auto">
                <a:xfrm>
                  <a:off x="384" y="2256"/>
                  <a:ext cx="28" cy="5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17628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Prinsipper for bruk av maskingevær</a:t>
            </a:r>
            <a:endParaRPr lang="nb-NO" dirty="0"/>
          </a:p>
        </p:txBody>
      </p:sp>
      <p:sp>
        <p:nvSpPr>
          <p:cNvPr id="8" name="Plassholder for innhold 7"/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smtClean="0"/>
              <a:t>Raserende, flankerende og kryssende</a:t>
            </a:r>
          </a:p>
          <a:p>
            <a:pPr lvl="1"/>
            <a:r>
              <a:rPr lang="nb-NO" u="sng" dirty="0" smtClean="0"/>
              <a:t>Raserende</a:t>
            </a:r>
            <a:r>
              <a:rPr lang="nb-NO" dirty="0" smtClean="0"/>
              <a:t>: for å bestryke terrenget mest mulig i hele kulebanen. Fordrer gruppering lavt i terrenget</a:t>
            </a:r>
          </a:p>
          <a:p>
            <a:pPr lvl="1"/>
            <a:r>
              <a:rPr lang="nb-NO" u="sng" dirty="0" smtClean="0"/>
              <a:t>Kryssende: </a:t>
            </a:r>
            <a:r>
              <a:rPr lang="nb-NO" dirty="0" smtClean="0"/>
              <a:t>for å få best mulig overlapping av ildsektorene.  Fordrer gruppering i flankene og med avstand mellom våpnene.</a:t>
            </a:r>
          </a:p>
          <a:p>
            <a:pPr lvl="1"/>
            <a:r>
              <a:rPr lang="nb-NO" u="sng" dirty="0" smtClean="0"/>
              <a:t>Flankerende</a:t>
            </a:r>
            <a:r>
              <a:rPr lang="nb-NO" dirty="0" smtClean="0"/>
              <a:t>: i forhold til fiendens gruppering. Hensikten er å ha størst mulig stoppeffekt på fiendens fremrykningslinjer innenfor våpenets rekkevidde. Fordrer gruppering i en av avdelingens flanker</a:t>
            </a:r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9"/>
          </p:nvPr>
        </p:nvSpPr>
        <p:spPr>
          <a:xfrm>
            <a:off x="602229" y="445255"/>
            <a:ext cx="1760538" cy="238125"/>
          </a:xfrm>
        </p:spPr>
        <p:txBody>
          <a:bodyPr/>
          <a:lstStyle/>
          <a:p>
            <a:pPr>
              <a:defRPr/>
            </a:pPr>
            <a:r>
              <a:rPr lang="nb-NO" dirty="0" smtClean="0"/>
              <a:t>OR6 Langseth - </a:t>
            </a:r>
            <a:r>
              <a:rPr lang="nb-NO" dirty="0" err="1" smtClean="0"/>
              <a:t>Manøverskolen</a:t>
            </a:r>
            <a:endParaRPr lang="nb-NO" dirty="0"/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0" name="Plassholder for bilde 9"/>
          <p:cNvSpPr>
            <a:spLocks noGrp="1"/>
          </p:cNvSpPr>
          <p:nvPr>
            <p:ph type="pic" sz="quarter" idx="21"/>
          </p:nvPr>
        </p:nvSpPr>
        <p:spPr/>
      </p:sp>
      <p:pic>
        <p:nvPicPr>
          <p:cNvPr id="5122" name="Picture 2" descr="\\Mil.no\l\HÆREN BRIG-N 2BN\98 FELLES\03 MEDIA\Bilder\KpB\LMG under lagsangre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953" y="1140894"/>
            <a:ext cx="4420517" cy="2947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832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innhold 7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Plassholder for bunn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>
                <a:solidFill>
                  <a:schemeClr val="tx1"/>
                </a:solidFill>
              </a:rPr>
              <a:t>OR6 Langseth - </a:t>
            </a:r>
            <a:r>
              <a:rPr lang="nb-NO" dirty="0" err="1">
                <a:solidFill>
                  <a:schemeClr val="tx1"/>
                </a:solidFill>
              </a:rPr>
              <a:t>Manøverskolen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>
                <a:solidFill>
                  <a:schemeClr val="tx1"/>
                </a:solidFill>
              </a:rPr>
              <a:t>Raserende effekt</a:t>
            </a:r>
            <a:br>
              <a:rPr lang="nb-NO" dirty="0">
                <a:solidFill>
                  <a:schemeClr val="tx1"/>
                </a:solidFill>
              </a:rPr>
            </a:br>
            <a:endParaRPr lang="nb-NO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51" y="1031502"/>
            <a:ext cx="8429625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166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Kryssende og flankerende </a:t>
            </a:r>
            <a:endParaRPr lang="nb-NO" dirty="0"/>
          </a:p>
        </p:txBody>
      </p:sp>
      <p:sp>
        <p:nvSpPr>
          <p:cNvPr id="2" name="Plassholder for innhold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>
                <a:solidFill>
                  <a:schemeClr val="tx1"/>
                </a:solidFill>
              </a:rPr>
              <a:t>OR6 Langseth - </a:t>
            </a:r>
            <a:r>
              <a:rPr lang="nb-NO" dirty="0" err="1">
                <a:solidFill>
                  <a:schemeClr val="tx1"/>
                </a:solidFill>
              </a:rPr>
              <a:t>Manøverskolen</a:t>
            </a:r>
            <a:endParaRPr lang="nb-NO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947" y="1146949"/>
            <a:ext cx="7699562" cy="3841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910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1074"/>
            <a:ext cx="9144000" cy="506077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0" y="-58180"/>
            <a:ext cx="3546282" cy="688418"/>
          </a:xfrm>
        </p:spPr>
        <p:txBody>
          <a:bodyPr/>
          <a:lstStyle/>
          <a:p>
            <a:r>
              <a:rPr lang="nb-NO" dirty="0" smtClean="0">
                <a:latin typeface="FORSVARET-Light" panose="02000506030000020004" pitchFamily="2" charset="0"/>
              </a:rPr>
              <a:t>MINIMI 7,62 MK3</a:t>
            </a:r>
            <a:endParaRPr lang="nb-NO" dirty="0">
              <a:latin typeface="FORSVARET-Light" panose="02000506030000020004" pitchFamily="2" charset="0"/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Sjt. 1. klasse Langseth - KPC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220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</a:t>
            </a:r>
            <a:r>
              <a:rPr lang="nb-NO" dirty="0" smtClean="0"/>
              <a:t>MG – MINIMI 7.62x51mm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HI Avdelingsvåpen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5"/>
          </p:nvPr>
        </p:nvSpPr>
        <p:spPr>
          <a:xfrm>
            <a:off x="4323710" y="1516103"/>
            <a:ext cx="4370839" cy="2883203"/>
          </a:xfrm>
        </p:spPr>
        <p:txBody>
          <a:bodyPr>
            <a:normAutofit/>
          </a:bodyPr>
          <a:lstStyle/>
          <a:p>
            <a:r>
              <a:rPr lang="nb-NO" dirty="0"/>
              <a:t>Leveres med </a:t>
            </a:r>
            <a:r>
              <a:rPr lang="nb-NO" dirty="0" smtClean="0"/>
              <a:t>2 like lange piper.</a:t>
            </a:r>
          </a:p>
          <a:p>
            <a:pPr lvl="1"/>
            <a:r>
              <a:rPr lang="nb-NO" dirty="0" smtClean="0"/>
              <a:t>Piper og sluttstykkehode er unike for hvert våpen.</a:t>
            </a:r>
          </a:p>
          <a:p>
            <a:r>
              <a:rPr lang="nb-NO" dirty="0" smtClean="0"/>
              <a:t>Kan opereres av en person – bør opereres av to.</a:t>
            </a:r>
          </a:p>
          <a:p>
            <a:r>
              <a:rPr lang="nb-NO" dirty="0" smtClean="0"/>
              <a:t>Høyt ildvolum og penetrasjonsevne – personellgrupper, områdemål og upansrede kjøretøy er primærmålene</a:t>
            </a:r>
          </a:p>
          <a:p>
            <a:r>
              <a:rPr lang="nb-NO" dirty="0" smtClean="0"/>
              <a:t>Mange likhetstrekk med LMG, men gjør IKKE samme jobb!</a:t>
            </a:r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573688" y="1448867"/>
            <a:ext cx="3388179" cy="2883203"/>
          </a:xfrm>
        </p:spPr>
        <p:txBody>
          <a:bodyPr>
            <a:normAutofit/>
          </a:bodyPr>
          <a:lstStyle/>
          <a:p>
            <a:r>
              <a:rPr lang="nb-NO" dirty="0"/>
              <a:t>Helautomatisk, gassoperert, </a:t>
            </a:r>
            <a:r>
              <a:rPr lang="nb-NO" dirty="0" smtClean="0"/>
              <a:t>beltematet medium maskingevær</a:t>
            </a:r>
          </a:p>
          <a:p>
            <a:r>
              <a:rPr lang="nb-NO" dirty="0" smtClean="0"/>
              <a:t>Automatisk ildgivning</a:t>
            </a:r>
          </a:p>
          <a:p>
            <a:r>
              <a:rPr lang="nb-NO" dirty="0" smtClean="0"/>
              <a:t>Åpen bolt, hurtig pipeskift</a:t>
            </a:r>
          </a:p>
          <a:p>
            <a:r>
              <a:rPr lang="nb-NO" dirty="0" smtClean="0"/>
              <a:t>Hydraulisk buffer</a:t>
            </a:r>
            <a:endParaRPr lang="nb-NO" dirty="0"/>
          </a:p>
          <a:p>
            <a:r>
              <a:rPr lang="nb-NO" dirty="0"/>
              <a:t>Kan avfyres liggende, knestående eller stående, med eller uten støtte fra to-foten</a:t>
            </a:r>
            <a:r>
              <a:rPr lang="nb-NO" dirty="0" smtClean="0"/>
              <a:t>.</a:t>
            </a:r>
          </a:p>
          <a:p>
            <a:pPr lvl="1"/>
            <a:endParaRPr lang="nb-NO" dirty="0"/>
          </a:p>
          <a:p>
            <a:pPr lvl="1"/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4463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5831" y="3287889"/>
            <a:ext cx="5308169" cy="1723875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Teknisk data MMG MINIMI 7.62x51</a:t>
            </a:r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OR6 Langseth - </a:t>
            </a:r>
            <a:r>
              <a:rPr lang="nb-NO" dirty="0" err="1"/>
              <a:t>Manøverskolen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541743"/>
            <a:ext cx="3388179" cy="2883203"/>
          </a:xfrm>
        </p:spPr>
        <p:txBody>
          <a:bodyPr/>
          <a:lstStyle/>
          <a:p>
            <a:r>
              <a:rPr lang="nb-NO" dirty="0" smtClean="0"/>
              <a:t>Praktisk rekkevidde: 800m (områdemål)</a:t>
            </a:r>
          </a:p>
          <a:p>
            <a:r>
              <a:rPr lang="nb-NO" dirty="0" smtClean="0"/>
              <a:t>Max rekkevidde: 3200 meter</a:t>
            </a:r>
          </a:p>
          <a:p>
            <a:r>
              <a:rPr lang="nb-NO" dirty="0" smtClean="0"/>
              <a:t>Vær obs på treffpunkt sporlys:</a:t>
            </a:r>
          </a:p>
          <a:p>
            <a:endParaRPr lang="nb-NO" dirty="0" smtClean="0"/>
          </a:p>
          <a:p>
            <a:endParaRPr lang="nb-NO" dirty="0" smtClean="0"/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712922" y="1470554"/>
            <a:ext cx="3674237" cy="2883203"/>
          </a:xfrm>
        </p:spPr>
        <p:txBody>
          <a:bodyPr/>
          <a:lstStyle/>
          <a:p>
            <a:r>
              <a:rPr lang="nb-NO" dirty="0" smtClean="0"/>
              <a:t>Kaliber: 7,62x51 mm (NM231 ball, hvert 5. skudd sporlys)</a:t>
            </a:r>
          </a:p>
          <a:p>
            <a:r>
              <a:rPr lang="nb-NO" dirty="0" smtClean="0"/>
              <a:t>Utgangshastighet (V0): </a:t>
            </a:r>
            <a:r>
              <a:rPr lang="nb-NO" dirty="0" err="1" smtClean="0"/>
              <a:t>ca</a:t>
            </a:r>
            <a:r>
              <a:rPr lang="nb-NO" dirty="0" smtClean="0"/>
              <a:t> 810 </a:t>
            </a:r>
            <a:r>
              <a:rPr lang="nb-NO" dirty="0" err="1" smtClean="0"/>
              <a:t>m/s</a:t>
            </a:r>
            <a:endParaRPr lang="nb-NO" dirty="0"/>
          </a:p>
          <a:p>
            <a:r>
              <a:rPr lang="nb-NO" dirty="0" smtClean="0"/>
              <a:t>Skuddtakt: 720-840 </a:t>
            </a:r>
            <a:r>
              <a:rPr lang="nb-NO" dirty="0" err="1" smtClean="0"/>
              <a:t>sk</a:t>
            </a:r>
            <a:r>
              <a:rPr lang="nb-NO" dirty="0" smtClean="0"/>
              <a:t> pr minutt      /12-15 pr sekund.</a:t>
            </a:r>
          </a:p>
          <a:p>
            <a:pPr lvl="1"/>
            <a:r>
              <a:rPr lang="nb-NO" dirty="0" smtClean="0"/>
              <a:t>Samme på begge piper</a:t>
            </a:r>
            <a:endParaRPr lang="nb-NO" dirty="0"/>
          </a:p>
          <a:p>
            <a:r>
              <a:rPr lang="nb-NO" dirty="0" smtClean="0"/>
              <a:t>Lengde våpen: 95-102cm</a:t>
            </a:r>
          </a:p>
          <a:p>
            <a:r>
              <a:rPr lang="nb-NO" dirty="0"/>
              <a:t>Vekt u/</a:t>
            </a:r>
            <a:r>
              <a:rPr lang="nb-NO" dirty="0" err="1"/>
              <a:t>ammo</a:t>
            </a:r>
            <a:r>
              <a:rPr lang="nb-NO" dirty="0"/>
              <a:t> &amp; ELCAN: 8,8kg</a:t>
            </a:r>
          </a:p>
          <a:p>
            <a:r>
              <a:rPr lang="nb-NO" dirty="0"/>
              <a:t>Vekt m/100 skudd: 12kg</a:t>
            </a:r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2789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Egenspredning – MINIMI 7,62, 10 MOA (?)</a:t>
            </a:r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HI Avdelingsvåpen</a:t>
            </a:r>
            <a:endParaRPr lang="nb-NO" dirty="0"/>
          </a:p>
        </p:txBody>
      </p:sp>
      <p:graphicFrame>
        <p:nvGraphicFramePr>
          <p:cNvPr id="13" name="Plassholder for innhold 12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677014495"/>
              </p:ext>
            </p:extLst>
          </p:nvPr>
        </p:nvGraphicFramePr>
        <p:xfrm>
          <a:off x="2020322" y="1386646"/>
          <a:ext cx="5418864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432">
                  <a:extLst>
                    <a:ext uri="{9D8B030D-6E8A-4147-A177-3AD203B41FA5}">
                      <a16:colId xmlns:a16="http://schemas.microsoft.com/office/drawing/2014/main" val="2869797566"/>
                    </a:ext>
                  </a:extLst>
                </a:gridCol>
                <a:gridCol w="2709432">
                  <a:extLst>
                    <a:ext uri="{9D8B030D-6E8A-4147-A177-3AD203B41FA5}">
                      <a16:colId xmlns:a16="http://schemas.microsoft.com/office/drawing/2014/main" val="3359019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Avstand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Spredning</a:t>
                      </a:r>
                      <a:r>
                        <a:rPr lang="nb-NO" baseline="0" dirty="0" smtClean="0"/>
                        <a:t> 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891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50m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15cm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335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100m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30cm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701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200m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60cm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266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300m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90cm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778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400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120cm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409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600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180cm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533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800m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240cm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802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1000m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3</a:t>
                      </a:r>
                      <a:r>
                        <a:rPr lang="nb-NO" baseline="0" dirty="0" smtClean="0"/>
                        <a:t> meter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243606"/>
                  </a:ext>
                </a:extLst>
              </a:tr>
            </a:tbl>
          </a:graphicData>
        </a:graphic>
      </p:graphicFrame>
      <p:sp>
        <p:nvSpPr>
          <p:cNvPr id="7" name="TekstSylinder 6"/>
          <p:cNvSpPr txBox="1"/>
          <p:nvPr/>
        </p:nvSpPr>
        <p:spPr>
          <a:xfrm>
            <a:off x="3302055" y="4724206"/>
            <a:ext cx="2855397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1 MOA = ~3cm @ 100 meter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0279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llipse 56"/>
          <p:cNvSpPr/>
          <p:nvPr/>
        </p:nvSpPr>
        <p:spPr>
          <a:xfrm>
            <a:off x="5658341" y="1928658"/>
            <a:ext cx="3403885" cy="3235779"/>
          </a:xfrm>
          <a:prstGeom prst="ellipse">
            <a:avLst/>
          </a:prstGeom>
          <a:noFill/>
          <a:ln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>
          <a:xfrm>
            <a:off x="2009439" y="105838"/>
            <a:ext cx="7870606" cy="644804"/>
          </a:xfrm>
        </p:spPr>
        <p:txBody>
          <a:bodyPr>
            <a:normAutofit/>
          </a:bodyPr>
          <a:lstStyle/>
          <a:p>
            <a:r>
              <a:rPr lang="nb-NO" sz="2800" dirty="0" smtClean="0"/>
              <a:t>10 MOA på forskjellige avstander</a:t>
            </a:r>
            <a:endParaRPr lang="nb-NO" sz="2800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625475" y="392113"/>
            <a:ext cx="2109976" cy="238125"/>
          </a:xfrm>
        </p:spPr>
        <p:txBody>
          <a:bodyPr/>
          <a:lstStyle/>
          <a:p>
            <a:pPr>
              <a:defRPr/>
            </a:pPr>
            <a:r>
              <a:rPr lang="nb-NO" dirty="0">
                <a:solidFill>
                  <a:schemeClr val="tx1"/>
                </a:solidFill>
              </a:rPr>
              <a:t>HI Avdelingsvåpen</a:t>
            </a:r>
          </a:p>
          <a:p>
            <a:pPr>
              <a:defRPr/>
            </a:pPr>
            <a:endParaRPr lang="nb-NO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43563" y="1405726"/>
            <a:ext cx="7713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 smtClean="0">
                <a:latin typeface="Arial" pitchFamily="34" charset="0"/>
                <a:cs typeface="Arial" pitchFamily="34" charset="0"/>
              </a:rPr>
              <a:t>Halvfigur</a:t>
            </a:r>
          </a:p>
          <a:p>
            <a:r>
              <a:rPr lang="nb-NO" sz="1000" dirty="0" smtClean="0">
                <a:latin typeface="Arial" pitchFamily="34" charset="0"/>
                <a:cs typeface="Arial" pitchFamily="34" charset="0"/>
              </a:rPr>
              <a:t>H = 75 cm</a:t>
            </a:r>
          </a:p>
          <a:p>
            <a:r>
              <a:rPr lang="nb-NO" sz="1000" dirty="0" smtClean="0">
                <a:latin typeface="Arial" pitchFamily="34" charset="0"/>
                <a:cs typeface="Arial" pitchFamily="34" charset="0"/>
              </a:rPr>
              <a:t>B = 45 cm</a:t>
            </a:r>
          </a:p>
        </p:txBody>
      </p:sp>
      <p:pic>
        <p:nvPicPr>
          <p:cNvPr id="12" name="Bild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697" y="29701"/>
            <a:ext cx="807308" cy="643678"/>
          </a:xfrm>
          <a:prstGeom prst="rect">
            <a:avLst/>
          </a:prstGeom>
        </p:spPr>
      </p:pic>
      <p:grpSp>
        <p:nvGrpSpPr>
          <p:cNvPr id="13" name="Gruppe 12"/>
          <p:cNvGrpSpPr/>
          <p:nvPr/>
        </p:nvGrpSpPr>
        <p:grpSpPr>
          <a:xfrm>
            <a:off x="1109457" y="1068906"/>
            <a:ext cx="599988" cy="1008111"/>
            <a:chOff x="1763688" y="2842957"/>
            <a:chExt cx="861201" cy="1425929"/>
          </a:xfrm>
        </p:grpSpPr>
        <p:sp>
          <p:nvSpPr>
            <p:cNvPr id="14" name="Rectangle 27"/>
            <p:cNvSpPr>
              <a:spLocks noChangeArrowheads="1"/>
            </p:cNvSpPr>
            <p:nvPr/>
          </p:nvSpPr>
          <p:spPr bwMode="auto">
            <a:xfrm>
              <a:off x="1763688" y="3187924"/>
              <a:ext cx="861201" cy="108096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nb-NO" altLang="nb-NO"/>
            </a:p>
          </p:txBody>
        </p:sp>
        <p:sp>
          <p:nvSpPr>
            <p:cNvPr id="15" name="Rectangle 28"/>
            <p:cNvSpPr>
              <a:spLocks noChangeArrowheads="1"/>
            </p:cNvSpPr>
            <p:nvPr/>
          </p:nvSpPr>
          <p:spPr bwMode="auto">
            <a:xfrm>
              <a:off x="2006385" y="2842957"/>
              <a:ext cx="357291" cy="344466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nb-NO" altLang="nb-NO"/>
            </a:p>
          </p:txBody>
        </p:sp>
      </p:grpSp>
      <p:grpSp>
        <p:nvGrpSpPr>
          <p:cNvPr id="19" name="Gruppe 18"/>
          <p:cNvGrpSpPr/>
          <p:nvPr/>
        </p:nvGrpSpPr>
        <p:grpSpPr>
          <a:xfrm>
            <a:off x="7146217" y="3303016"/>
            <a:ext cx="599988" cy="1008111"/>
            <a:chOff x="1763688" y="2842957"/>
            <a:chExt cx="861201" cy="1425929"/>
          </a:xfrm>
        </p:grpSpPr>
        <p:sp>
          <p:nvSpPr>
            <p:cNvPr id="20" name="Rectangle 27"/>
            <p:cNvSpPr>
              <a:spLocks noChangeArrowheads="1"/>
            </p:cNvSpPr>
            <p:nvPr/>
          </p:nvSpPr>
          <p:spPr bwMode="auto">
            <a:xfrm>
              <a:off x="1763688" y="3187924"/>
              <a:ext cx="861201" cy="108096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nb-NO" altLang="nb-NO"/>
            </a:p>
          </p:txBody>
        </p:sp>
        <p:sp>
          <p:nvSpPr>
            <p:cNvPr id="21" name="Rectangle 28"/>
            <p:cNvSpPr>
              <a:spLocks noChangeArrowheads="1"/>
            </p:cNvSpPr>
            <p:nvPr/>
          </p:nvSpPr>
          <p:spPr bwMode="auto">
            <a:xfrm>
              <a:off x="2006385" y="2842957"/>
              <a:ext cx="357291" cy="344466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nb-NO" altLang="nb-NO"/>
            </a:p>
          </p:txBody>
        </p:sp>
      </p:grpSp>
      <p:grpSp>
        <p:nvGrpSpPr>
          <p:cNvPr id="22" name="Gruppe 21"/>
          <p:cNvGrpSpPr/>
          <p:nvPr/>
        </p:nvGrpSpPr>
        <p:grpSpPr>
          <a:xfrm>
            <a:off x="3753549" y="3244442"/>
            <a:ext cx="599988" cy="1008111"/>
            <a:chOff x="1763688" y="2842957"/>
            <a:chExt cx="861201" cy="1425929"/>
          </a:xfrm>
        </p:grpSpPr>
        <p:sp>
          <p:nvSpPr>
            <p:cNvPr id="23" name="Rectangle 27"/>
            <p:cNvSpPr>
              <a:spLocks noChangeArrowheads="1"/>
            </p:cNvSpPr>
            <p:nvPr/>
          </p:nvSpPr>
          <p:spPr bwMode="auto">
            <a:xfrm>
              <a:off x="1763688" y="3187924"/>
              <a:ext cx="861201" cy="108096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nb-NO" altLang="nb-NO"/>
            </a:p>
          </p:txBody>
        </p:sp>
        <p:sp>
          <p:nvSpPr>
            <p:cNvPr id="24" name="Rectangle 28"/>
            <p:cNvSpPr>
              <a:spLocks noChangeArrowheads="1"/>
            </p:cNvSpPr>
            <p:nvPr/>
          </p:nvSpPr>
          <p:spPr bwMode="auto">
            <a:xfrm>
              <a:off x="2006385" y="2842957"/>
              <a:ext cx="357291" cy="344466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nb-NO" altLang="nb-NO"/>
            </a:p>
          </p:txBody>
        </p:sp>
      </p:grpSp>
      <p:grpSp>
        <p:nvGrpSpPr>
          <p:cNvPr id="25" name="Gruppe 24"/>
          <p:cNvGrpSpPr/>
          <p:nvPr/>
        </p:nvGrpSpPr>
        <p:grpSpPr>
          <a:xfrm>
            <a:off x="1077488" y="3146637"/>
            <a:ext cx="599988" cy="1008111"/>
            <a:chOff x="1763688" y="2842957"/>
            <a:chExt cx="861201" cy="1425929"/>
          </a:xfrm>
        </p:grpSpPr>
        <p:sp>
          <p:nvSpPr>
            <p:cNvPr id="26" name="Rectangle 27"/>
            <p:cNvSpPr>
              <a:spLocks noChangeArrowheads="1"/>
            </p:cNvSpPr>
            <p:nvPr/>
          </p:nvSpPr>
          <p:spPr bwMode="auto">
            <a:xfrm>
              <a:off x="1763688" y="3187924"/>
              <a:ext cx="861201" cy="108096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nb-NO" altLang="nb-NO"/>
            </a:p>
          </p:txBody>
        </p:sp>
        <p:sp>
          <p:nvSpPr>
            <p:cNvPr id="27" name="Rectangle 28"/>
            <p:cNvSpPr>
              <a:spLocks noChangeArrowheads="1"/>
            </p:cNvSpPr>
            <p:nvPr/>
          </p:nvSpPr>
          <p:spPr bwMode="auto">
            <a:xfrm>
              <a:off x="2006385" y="2842957"/>
              <a:ext cx="357291" cy="344466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nb-NO" altLang="nb-NO"/>
            </a:p>
          </p:txBody>
        </p:sp>
      </p:grpSp>
      <p:grpSp>
        <p:nvGrpSpPr>
          <p:cNvPr id="28" name="Gruppe 27"/>
          <p:cNvGrpSpPr/>
          <p:nvPr/>
        </p:nvGrpSpPr>
        <p:grpSpPr>
          <a:xfrm>
            <a:off x="2468382" y="1063261"/>
            <a:ext cx="599988" cy="1008111"/>
            <a:chOff x="1763688" y="2842957"/>
            <a:chExt cx="861201" cy="1425929"/>
          </a:xfrm>
        </p:grpSpPr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1763688" y="3187924"/>
              <a:ext cx="861201" cy="108096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nb-NO" altLang="nb-NO"/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2006385" y="2842957"/>
              <a:ext cx="357291" cy="344466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nb-NO" altLang="nb-NO"/>
            </a:p>
          </p:txBody>
        </p:sp>
      </p:grpSp>
      <p:grpSp>
        <p:nvGrpSpPr>
          <p:cNvPr id="31" name="Gruppe 30"/>
          <p:cNvGrpSpPr/>
          <p:nvPr/>
        </p:nvGrpSpPr>
        <p:grpSpPr>
          <a:xfrm>
            <a:off x="4017466" y="1039950"/>
            <a:ext cx="599988" cy="1008111"/>
            <a:chOff x="1763688" y="2842957"/>
            <a:chExt cx="861201" cy="1425929"/>
          </a:xfrm>
        </p:grpSpPr>
        <p:sp>
          <p:nvSpPr>
            <p:cNvPr id="32" name="Rectangle 27"/>
            <p:cNvSpPr>
              <a:spLocks noChangeArrowheads="1"/>
            </p:cNvSpPr>
            <p:nvPr/>
          </p:nvSpPr>
          <p:spPr bwMode="auto">
            <a:xfrm>
              <a:off x="1763688" y="3187924"/>
              <a:ext cx="861201" cy="108096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nb-NO" altLang="nb-NO"/>
            </a:p>
          </p:txBody>
        </p:sp>
        <p:sp>
          <p:nvSpPr>
            <p:cNvPr id="33" name="Rectangle 28"/>
            <p:cNvSpPr>
              <a:spLocks noChangeArrowheads="1"/>
            </p:cNvSpPr>
            <p:nvPr/>
          </p:nvSpPr>
          <p:spPr bwMode="auto">
            <a:xfrm>
              <a:off x="2006385" y="2842957"/>
              <a:ext cx="357291" cy="344466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nb-NO" altLang="nb-NO"/>
            </a:p>
          </p:txBody>
        </p:sp>
      </p:grpSp>
      <p:grpSp>
        <p:nvGrpSpPr>
          <p:cNvPr id="34" name="Gruppe 33"/>
          <p:cNvGrpSpPr/>
          <p:nvPr/>
        </p:nvGrpSpPr>
        <p:grpSpPr>
          <a:xfrm>
            <a:off x="5658341" y="1036917"/>
            <a:ext cx="599988" cy="1008111"/>
            <a:chOff x="1763688" y="2842957"/>
            <a:chExt cx="861201" cy="1425929"/>
          </a:xfrm>
        </p:grpSpPr>
        <p:sp>
          <p:nvSpPr>
            <p:cNvPr id="35" name="Rectangle 27"/>
            <p:cNvSpPr>
              <a:spLocks noChangeArrowheads="1"/>
            </p:cNvSpPr>
            <p:nvPr/>
          </p:nvSpPr>
          <p:spPr bwMode="auto">
            <a:xfrm>
              <a:off x="1763688" y="3187924"/>
              <a:ext cx="861201" cy="108096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nb-NO" altLang="nb-NO"/>
            </a:p>
          </p:txBody>
        </p:sp>
        <p:sp>
          <p:nvSpPr>
            <p:cNvPr id="36" name="Rectangle 28"/>
            <p:cNvSpPr>
              <a:spLocks noChangeArrowheads="1"/>
            </p:cNvSpPr>
            <p:nvPr/>
          </p:nvSpPr>
          <p:spPr bwMode="auto">
            <a:xfrm>
              <a:off x="2006385" y="2842957"/>
              <a:ext cx="357291" cy="344466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nb-NO" altLang="nb-NO"/>
            </a:p>
          </p:txBody>
        </p:sp>
      </p:grpSp>
      <p:grpSp>
        <p:nvGrpSpPr>
          <p:cNvPr id="37" name="Gruppe 36"/>
          <p:cNvGrpSpPr/>
          <p:nvPr/>
        </p:nvGrpSpPr>
        <p:grpSpPr>
          <a:xfrm>
            <a:off x="7674455" y="1033133"/>
            <a:ext cx="599988" cy="1008111"/>
            <a:chOff x="1763688" y="2842957"/>
            <a:chExt cx="861201" cy="1425929"/>
          </a:xfrm>
        </p:grpSpPr>
        <p:sp>
          <p:nvSpPr>
            <p:cNvPr id="38" name="Rectangle 27"/>
            <p:cNvSpPr>
              <a:spLocks noChangeArrowheads="1"/>
            </p:cNvSpPr>
            <p:nvPr/>
          </p:nvSpPr>
          <p:spPr bwMode="auto">
            <a:xfrm>
              <a:off x="1763688" y="3187924"/>
              <a:ext cx="861201" cy="108096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nb-NO" altLang="nb-NO"/>
            </a:p>
          </p:txBody>
        </p:sp>
        <p:sp>
          <p:nvSpPr>
            <p:cNvPr id="39" name="Rectangle 28"/>
            <p:cNvSpPr>
              <a:spLocks noChangeArrowheads="1"/>
            </p:cNvSpPr>
            <p:nvPr/>
          </p:nvSpPr>
          <p:spPr bwMode="auto">
            <a:xfrm>
              <a:off x="2006385" y="2842957"/>
              <a:ext cx="357291" cy="344466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nb-NO" altLang="nb-NO"/>
            </a:p>
          </p:txBody>
        </p:sp>
      </p:grpSp>
      <p:sp>
        <p:nvSpPr>
          <p:cNvPr id="40" name="TekstSylinder 39"/>
          <p:cNvSpPr txBox="1"/>
          <p:nvPr/>
        </p:nvSpPr>
        <p:spPr>
          <a:xfrm>
            <a:off x="1199571" y="1567309"/>
            <a:ext cx="4796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b="1" dirty="0" smtClean="0">
                <a:latin typeface="Arial" pitchFamily="34" charset="0"/>
                <a:cs typeface="Arial" pitchFamily="34" charset="0"/>
              </a:rPr>
              <a:t>100%</a:t>
            </a:r>
          </a:p>
        </p:txBody>
      </p:sp>
      <p:sp>
        <p:nvSpPr>
          <p:cNvPr id="41" name="TekstSylinder 40"/>
          <p:cNvSpPr txBox="1"/>
          <p:nvPr/>
        </p:nvSpPr>
        <p:spPr>
          <a:xfrm>
            <a:off x="2560627" y="162904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b="1" dirty="0" smtClean="0">
                <a:latin typeface="Arial" pitchFamily="34" charset="0"/>
                <a:cs typeface="Arial" pitchFamily="34" charset="0"/>
              </a:rPr>
              <a:t>90%</a:t>
            </a:r>
          </a:p>
        </p:txBody>
      </p:sp>
      <p:sp>
        <p:nvSpPr>
          <p:cNvPr id="42" name="TekstSylinder 41"/>
          <p:cNvSpPr txBox="1"/>
          <p:nvPr/>
        </p:nvSpPr>
        <p:spPr>
          <a:xfrm>
            <a:off x="4115725" y="157111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b="1" dirty="0" smtClean="0">
                <a:latin typeface="Arial" pitchFamily="34" charset="0"/>
                <a:cs typeface="Arial" pitchFamily="34" charset="0"/>
              </a:rPr>
              <a:t>46%</a:t>
            </a:r>
          </a:p>
        </p:txBody>
      </p:sp>
      <p:sp>
        <p:nvSpPr>
          <p:cNvPr id="43" name="TekstSylinder 42"/>
          <p:cNvSpPr txBox="1"/>
          <p:nvPr/>
        </p:nvSpPr>
        <p:spPr>
          <a:xfrm>
            <a:off x="5752110" y="154750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b="1" dirty="0" smtClean="0">
                <a:latin typeface="Arial" pitchFamily="34" charset="0"/>
                <a:cs typeface="Arial" pitchFamily="34" charset="0"/>
              </a:rPr>
              <a:t>26%</a:t>
            </a:r>
          </a:p>
        </p:txBody>
      </p:sp>
      <p:sp>
        <p:nvSpPr>
          <p:cNvPr id="44" name="TekstSylinder 43"/>
          <p:cNvSpPr txBox="1"/>
          <p:nvPr/>
        </p:nvSpPr>
        <p:spPr>
          <a:xfrm>
            <a:off x="7760250" y="1559454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b="1" dirty="0" smtClean="0">
                <a:latin typeface="Arial" pitchFamily="34" charset="0"/>
                <a:cs typeface="Arial" pitchFamily="34" charset="0"/>
              </a:rPr>
              <a:t>16%</a:t>
            </a:r>
          </a:p>
        </p:txBody>
      </p:sp>
      <p:sp>
        <p:nvSpPr>
          <p:cNvPr id="45" name="TekstSylinder 44"/>
          <p:cNvSpPr txBox="1"/>
          <p:nvPr/>
        </p:nvSpPr>
        <p:spPr>
          <a:xfrm>
            <a:off x="1163283" y="3633082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b="1" dirty="0" smtClean="0">
                <a:latin typeface="Arial" pitchFamily="34" charset="0"/>
                <a:cs typeface="Arial" pitchFamily="34" charset="0"/>
              </a:rPr>
              <a:t>11%</a:t>
            </a:r>
          </a:p>
        </p:txBody>
      </p:sp>
      <p:sp>
        <p:nvSpPr>
          <p:cNvPr id="46" name="TekstSylinder 45"/>
          <p:cNvSpPr txBox="1"/>
          <p:nvPr/>
        </p:nvSpPr>
        <p:spPr>
          <a:xfrm>
            <a:off x="3922633" y="3691656"/>
            <a:ext cx="35137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b="1" dirty="0" smtClean="0">
                <a:latin typeface="Arial" pitchFamily="34" charset="0"/>
                <a:cs typeface="Arial" pitchFamily="34" charset="0"/>
              </a:rPr>
              <a:t>8%</a:t>
            </a:r>
          </a:p>
        </p:txBody>
      </p:sp>
      <p:sp>
        <p:nvSpPr>
          <p:cNvPr id="47" name="TekstSylinder 46"/>
          <p:cNvSpPr txBox="1"/>
          <p:nvPr/>
        </p:nvSpPr>
        <p:spPr>
          <a:xfrm>
            <a:off x="7270522" y="3773077"/>
            <a:ext cx="35137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b="1" dirty="0" smtClean="0">
                <a:latin typeface="Arial" pitchFamily="34" charset="0"/>
                <a:cs typeface="Arial" pitchFamily="34" charset="0"/>
              </a:rPr>
              <a:t>6%</a:t>
            </a:r>
          </a:p>
        </p:txBody>
      </p:sp>
      <p:sp>
        <p:nvSpPr>
          <p:cNvPr id="48" name="Ellipse 47"/>
          <p:cNvSpPr/>
          <p:nvPr/>
        </p:nvSpPr>
        <p:spPr>
          <a:xfrm>
            <a:off x="1198693" y="1428434"/>
            <a:ext cx="449836" cy="4812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0" name="Ellipse 49"/>
          <p:cNvSpPr/>
          <p:nvPr/>
        </p:nvSpPr>
        <p:spPr>
          <a:xfrm>
            <a:off x="2406463" y="1326942"/>
            <a:ext cx="717012" cy="7469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1" name="Ellipse 50"/>
          <p:cNvSpPr/>
          <p:nvPr/>
        </p:nvSpPr>
        <p:spPr>
          <a:xfrm>
            <a:off x="3666962" y="950806"/>
            <a:ext cx="1294440" cy="12994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2" name="Ellipse 51"/>
          <p:cNvSpPr/>
          <p:nvPr/>
        </p:nvSpPr>
        <p:spPr>
          <a:xfrm>
            <a:off x="5145919" y="818685"/>
            <a:ext cx="1669553" cy="16168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3" name="Ellipse 52"/>
          <p:cNvSpPr/>
          <p:nvPr/>
        </p:nvSpPr>
        <p:spPr>
          <a:xfrm>
            <a:off x="6908898" y="615129"/>
            <a:ext cx="2102949" cy="202397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4" name="Ellipse 53"/>
          <p:cNvSpPr/>
          <p:nvPr/>
        </p:nvSpPr>
        <p:spPr>
          <a:xfrm>
            <a:off x="43563" y="2430084"/>
            <a:ext cx="2528063" cy="24791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5" name="Ellipse 54"/>
          <p:cNvSpPr/>
          <p:nvPr/>
        </p:nvSpPr>
        <p:spPr>
          <a:xfrm>
            <a:off x="2665052" y="2395035"/>
            <a:ext cx="2776983" cy="27800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8" name="TekstSylinder 57"/>
          <p:cNvSpPr txBox="1"/>
          <p:nvPr/>
        </p:nvSpPr>
        <p:spPr>
          <a:xfrm>
            <a:off x="1155034" y="2064296"/>
            <a:ext cx="545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 smtClean="0">
                <a:latin typeface="Arial" pitchFamily="34" charset="0"/>
                <a:cs typeface="Arial" pitchFamily="34" charset="0"/>
              </a:rPr>
              <a:t>100 m</a:t>
            </a:r>
          </a:p>
        </p:txBody>
      </p:sp>
      <p:sp>
        <p:nvSpPr>
          <p:cNvPr id="59" name="TekstSylinder 58"/>
          <p:cNvSpPr txBox="1"/>
          <p:nvPr/>
        </p:nvSpPr>
        <p:spPr>
          <a:xfrm>
            <a:off x="4069649" y="2036014"/>
            <a:ext cx="545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 smtClean="0">
                <a:latin typeface="Arial" pitchFamily="34" charset="0"/>
                <a:cs typeface="Arial" pitchFamily="34" charset="0"/>
              </a:rPr>
              <a:t>300 m</a:t>
            </a:r>
          </a:p>
        </p:txBody>
      </p:sp>
      <p:sp>
        <p:nvSpPr>
          <p:cNvPr id="60" name="TekstSylinder 59"/>
          <p:cNvSpPr txBox="1"/>
          <p:nvPr/>
        </p:nvSpPr>
        <p:spPr>
          <a:xfrm>
            <a:off x="5768029" y="2060289"/>
            <a:ext cx="545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 smtClean="0">
                <a:latin typeface="Arial" pitchFamily="34" charset="0"/>
                <a:cs typeface="Arial" pitchFamily="34" charset="0"/>
              </a:rPr>
              <a:t>400 m</a:t>
            </a:r>
          </a:p>
        </p:txBody>
      </p:sp>
      <p:sp>
        <p:nvSpPr>
          <p:cNvPr id="61" name="TekstSylinder 60"/>
          <p:cNvSpPr txBox="1"/>
          <p:nvPr/>
        </p:nvSpPr>
        <p:spPr>
          <a:xfrm>
            <a:off x="7729101" y="2036013"/>
            <a:ext cx="545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 smtClean="0">
                <a:latin typeface="Arial" pitchFamily="34" charset="0"/>
                <a:cs typeface="Arial" pitchFamily="34" charset="0"/>
              </a:rPr>
              <a:t>500 m</a:t>
            </a:r>
          </a:p>
        </p:txBody>
      </p:sp>
      <p:sp>
        <p:nvSpPr>
          <p:cNvPr id="62" name="TekstSylinder 61"/>
          <p:cNvSpPr txBox="1"/>
          <p:nvPr/>
        </p:nvSpPr>
        <p:spPr>
          <a:xfrm>
            <a:off x="1109457" y="4151085"/>
            <a:ext cx="545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 smtClean="0">
                <a:latin typeface="Arial" pitchFamily="34" charset="0"/>
                <a:cs typeface="Arial" pitchFamily="34" charset="0"/>
              </a:rPr>
              <a:t>600 m</a:t>
            </a:r>
          </a:p>
        </p:txBody>
      </p:sp>
      <p:sp>
        <p:nvSpPr>
          <p:cNvPr id="63" name="TekstSylinder 62"/>
          <p:cNvSpPr txBox="1"/>
          <p:nvPr/>
        </p:nvSpPr>
        <p:spPr>
          <a:xfrm>
            <a:off x="3806030" y="4234156"/>
            <a:ext cx="545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 smtClean="0">
                <a:latin typeface="Arial" pitchFamily="34" charset="0"/>
                <a:cs typeface="Arial" pitchFamily="34" charset="0"/>
              </a:rPr>
              <a:t>700 m</a:t>
            </a:r>
          </a:p>
        </p:txBody>
      </p:sp>
      <p:sp>
        <p:nvSpPr>
          <p:cNvPr id="64" name="TekstSylinder 63"/>
          <p:cNvSpPr txBox="1"/>
          <p:nvPr/>
        </p:nvSpPr>
        <p:spPr>
          <a:xfrm>
            <a:off x="7214908" y="4266102"/>
            <a:ext cx="545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 smtClean="0">
                <a:latin typeface="Arial" pitchFamily="34" charset="0"/>
                <a:cs typeface="Arial" pitchFamily="34" charset="0"/>
              </a:rPr>
              <a:t>800 m</a:t>
            </a:r>
          </a:p>
        </p:txBody>
      </p:sp>
      <p:sp>
        <p:nvSpPr>
          <p:cNvPr id="65" name="TekstSylinder 64"/>
          <p:cNvSpPr txBox="1"/>
          <p:nvPr/>
        </p:nvSpPr>
        <p:spPr>
          <a:xfrm>
            <a:off x="2489255" y="2111360"/>
            <a:ext cx="545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 smtClean="0">
                <a:latin typeface="Arial" pitchFamily="34" charset="0"/>
                <a:cs typeface="Arial" pitchFamily="34" charset="0"/>
              </a:rPr>
              <a:t>200 m</a:t>
            </a:r>
          </a:p>
        </p:txBody>
      </p:sp>
    </p:spTree>
    <p:extLst>
      <p:ext uri="{BB962C8B-B14F-4D97-AF65-F5344CB8AC3E}">
        <p14:creationId xmlns:p14="http://schemas.microsoft.com/office/powerpoint/2010/main" val="44473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97794" y="363673"/>
            <a:ext cx="6865938" cy="470956"/>
          </a:xfrm>
        </p:spPr>
        <p:txBody>
          <a:bodyPr/>
          <a:lstStyle/>
          <a:p>
            <a:r>
              <a:rPr lang="nb-NO" dirty="0"/>
              <a:t>Ilddisiplin </a:t>
            </a:r>
            <a:r>
              <a:rPr lang="nb-NO" dirty="0" smtClean="0"/>
              <a:t>maskingevær – Bygelengde og ildhastighet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HI Avdelingsvåpen</a:t>
            </a:r>
          </a:p>
        </p:txBody>
      </p:sp>
      <p:sp>
        <p:nvSpPr>
          <p:cNvPr id="8" name="Plassholder for innhold 7"/>
          <p:cNvSpPr>
            <a:spLocks noGrp="1"/>
          </p:cNvSpPr>
          <p:nvPr>
            <p:ph sz="quarter" idx="16"/>
          </p:nvPr>
        </p:nvSpPr>
        <p:spPr>
          <a:xfrm>
            <a:off x="116237" y="1174220"/>
            <a:ext cx="3781587" cy="3769739"/>
          </a:xfrm>
        </p:spPr>
        <p:txBody>
          <a:bodyPr/>
          <a:lstStyle/>
          <a:p>
            <a:r>
              <a:rPr lang="nb-NO" sz="1350" dirty="0" smtClean="0">
                <a:solidFill>
                  <a:schemeClr val="tx1"/>
                </a:solidFill>
                <a:latin typeface="Cambria" panose="02040503050406030204" pitchFamily="18" charset="0"/>
              </a:rPr>
              <a:t>Innskytingsbyge (4-6sk) </a:t>
            </a:r>
            <a:r>
              <a:rPr lang="nb-NO" sz="1350" dirty="0" err="1">
                <a:solidFill>
                  <a:schemeClr val="tx1"/>
                </a:solidFill>
                <a:latin typeface="Cambria" panose="02040503050406030204" pitchFamily="18" charset="0"/>
              </a:rPr>
              <a:t>vs</a:t>
            </a:r>
            <a:r>
              <a:rPr lang="nb-NO" sz="1350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nb-NO" sz="1350" dirty="0" smtClean="0">
                <a:solidFill>
                  <a:schemeClr val="tx1"/>
                </a:solidFill>
                <a:latin typeface="Cambria" panose="02040503050406030204" pitchFamily="18" charset="0"/>
              </a:rPr>
              <a:t>bekjempingsbyge.</a:t>
            </a:r>
          </a:p>
          <a:p>
            <a:pPr lvl="1"/>
            <a:r>
              <a:rPr lang="nb-NO" sz="1350" dirty="0" smtClean="0">
                <a:solidFill>
                  <a:schemeClr val="tx1"/>
                </a:solidFill>
                <a:latin typeface="Cambria" panose="02040503050406030204" pitchFamily="18" charset="0"/>
              </a:rPr>
              <a:t>Må reguleres ut ifra avstand, målets størrelse og ildstilling.</a:t>
            </a:r>
          </a:p>
          <a:p>
            <a:r>
              <a:rPr lang="nb-NO" sz="1350" dirty="0" smtClean="0">
                <a:solidFill>
                  <a:schemeClr val="tx1"/>
                </a:solidFill>
                <a:latin typeface="Cambria" panose="02040503050406030204" pitchFamily="18" charset="0"/>
              </a:rPr>
              <a:t>Ildhastigheter benyttes av LF for å styre ildvolumet mot lagets sektor over tid.</a:t>
            </a:r>
          </a:p>
          <a:p>
            <a:r>
              <a:rPr lang="nb-NO" sz="1350" dirty="0" smtClean="0">
                <a:solidFill>
                  <a:schemeClr val="tx1"/>
                </a:solidFill>
                <a:latin typeface="Cambria" panose="02040503050406030204" pitchFamily="18" charset="0"/>
              </a:rPr>
              <a:t>For LMG finnes det planleggingstall for hvor mye </a:t>
            </a:r>
            <a:r>
              <a:rPr lang="nb-NO" sz="1350" dirty="0" err="1" smtClean="0">
                <a:solidFill>
                  <a:schemeClr val="tx1"/>
                </a:solidFill>
                <a:latin typeface="Cambria" panose="02040503050406030204" pitchFamily="18" charset="0"/>
              </a:rPr>
              <a:t>ammo</a:t>
            </a:r>
            <a:r>
              <a:rPr lang="nb-NO" sz="1350" dirty="0" smtClean="0">
                <a:solidFill>
                  <a:schemeClr val="tx1"/>
                </a:solidFill>
                <a:latin typeface="Cambria" panose="02040503050406030204" pitchFamily="18" charset="0"/>
              </a:rPr>
              <a:t> som forbrukes på de forskjellige hastighetene.</a:t>
            </a:r>
          </a:p>
          <a:p>
            <a:r>
              <a:rPr lang="nb-NO" sz="1350" dirty="0" smtClean="0">
                <a:solidFill>
                  <a:schemeClr val="tx1"/>
                </a:solidFill>
                <a:latin typeface="Cambria" panose="02040503050406030204" pitchFamily="18" charset="0"/>
              </a:rPr>
              <a:t>For MMG Bør det heller gis spesifikke måltall for ammunisjonsforbruken.</a:t>
            </a:r>
          </a:p>
          <a:p>
            <a:r>
              <a:rPr lang="nb-NO" sz="1350" dirty="0" smtClean="0">
                <a:solidFill>
                  <a:schemeClr val="tx1"/>
                </a:solidFill>
                <a:latin typeface="Cambria" panose="02040503050406030204" pitchFamily="18" charset="0"/>
              </a:rPr>
              <a:t>MG-skytteren må alltid ta med pipetemperaturen i vurderinger rundt ildhastighet.</a:t>
            </a:r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1099209493"/>
              </p:ext>
            </p:extLst>
          </p:nvPr>
        </p:nvGraphicFramePr>
        <p:xfrm>
          <a:off x="3897824" y="1137708"/>
          <a:ext cx="5129938" cy="38914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9790">
                  <a:extLst>
                    <a:ext uri="{9D8B030D-6E8A-4147-A177-3AD203B41FA5}">
                      <a16:colId xmlns:a16="http://schemas.microsoft.com/office/drawing/2014/main" val="297690316"/>
                    </a:ext>
                  </a:extLst>
                </a:gridCol>
                <a:gridCol w="3420148">
                  <a:extLst>
                    <a:ext uri="{9D8B030D-6E8A-4147-A177-3AD203B41FA5}">
                      <a16:colId xmlns:a16="http://schemas.microsoft.com/office/drawing/2014/main" val="3003995765"/>
                    </a:ext>
                  </a:extLst>
                </a:gridCol>
              </a:tblGrid>
              <a:tr h="216192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000">
                          <a:effectLst/>
                        </a:rPr>
                        <a:t>Ildhastighet</a:t>
                      </a:r>
                      <a:endParaRPr lang="nb-NO" sz="1000">
                        <a:effectLst/>
                        <a:latin typeface="Myriad Pro" panose="020B05030304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379" marR="40379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000">
                          <a:effectLst/>
                        </a:rPr>
                        <a:t>Forklaring</a:t>
                      </a:r>
                      <a:endParaRPr lang="nb-NO" sz="1000">
                        <a:effectLst/>
                        <a:latin typeface="Myriad Pro" panose="020B05030304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379" marR="40379" marT="0" marB="0"/>
                </a:tc>
                <a:extLst>
                  <a:ext uri="{0D108BD9-81ED-4DB2-BD59-A6C34878D82A}">
                    <a16:rowId xmlns:a16="http://schemas.microsoft.com/office/drawing/2014/main" val="4124442500"/>
                  </a:ext>
                </a:extLst>
              </a:tr>
              <a:tr h="864776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000" dirty="0">
                          <a:effectLst/>
                        </a:rPr>
                        <a:t>Vanlig ild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000" dirty="0">
                          <a:effectLst/>
                        </a:rPr>
                        <a:t>25 skudd pr. minutt for LMG</a:t>
                      </a:r>
                      <a:endParaRPr lang="nb-NO" sz="1000" dirty="0">
                        <a:effectLst/>
                        <a:latin typeface="Myriad Pro" panose="020B05030304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379" marR="40379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000">
                          <a:effectLst/>
                        </a:rPr>
                        <a:t>Standarden når hensikten er å beskyte fienden over tid. MG-skytteren skyter innskytingsbyger og stiller høye krav til presisjon. Mellom hver byge observerer MG-makkerparet etter nye mål i lagets sektor.</a:t>
                      </a:r>
                      <a:endParaRPr lang="nb-NO" sz="1000">
                        <a:effectLst/>
                        <a:latin typeface="Myriad Pro" panose="020B05030304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379" marR="40379" marT="0" marB="0"/>
                </a:tc>
                <a:extLst>
                  <a:ext uri="{0D108BD9-81ED-4DB2-BD59-A6C34878D82A}">
                    <a16:rowId xmlns:a16="http://schemas.microsoft.com/office/drawing/2014/main" val="494108082"/>
                  </a:ext>
                </a:extLst>
              </a:tr>
              <a:tr h="1080971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000">
                          <a:effectLst/>
                        </a:rPr>
                        <a:t>Hurtig ild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000">
                          <a:effectLst/>
                        </a:rPr>
                        <a:t>100 skudd pr. minutt for LMG</a:t>
                      </a:r>
                      <a:endParaRPr lang="nb-NO" sz="1000">
                        <a:effectLst/>
                        <a:latin typeface="Myriad Pro" panose="020B05030304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379" marR="40379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000">
                          <a:effectLst/>
                        </a:rPr>
                        <a:t>Benyttes når hensikten er å støtte andre lags manøver. MG-skytteren bruker mindre tid til ildkorrigering mellom bygene, men skyter fortsatt kun innskytingsbyger om det ikke finnes synlige mål. Etter 2 byger observerer MG-makkerparet i lagets sektor etter nye, synlige mål.</a:t>
                      </a:r>
                      <a:endParaRPr lang="nb-NO" sz="1000">
                        <a:effectLst/>
                        <a:latin typeface="Myriad Pro" panose="020B05030304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379" marR="40379" marT="0" marB="0"/>
                </a:tc>
                <a:extLst>
                  <a:ext uri="{0D108BD9-81ED-4DB2-BD59-A6C34878D82A}">
                    <a16:rowId xmlns:a16="http://schemas.microsoft.com/office/drawing/2014/main" val="3515606164"/>
                  </a:ext>
                </a:extLst>
              </a:tr>
              <a:tr h="1729553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000">
                          <a:effectLst/>
                        </a:rPr>
                        <a:t>Stormild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000">
                          <a:effectLst/>
                        </a:rPr>
                        <a:t>200 skudd pr. minutt for LMG</a:t>
                      </a:r>
                      <a:endParaRPr lang="nb-NO" sz="1000">
                        <a:effectLst/>
                        <a:latin typeface="Myriad Pro" panose="020B05030304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379" marR="40379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000" dirty="0" err="1">
                          <a:effectLst/>
                        </a:rPr>
                        <a:t>Stormild</a:t>
                      </a:r>
                      <a:r>
                        <a:rPr lang="nb-NO" sz="1000" dirty="0">
                          <a:effectLst/>
                        </a:rPr>
                        <a:t> benyttes i kritiske situasjoner, for eksempel når fienden er på håndgranatavstand, i </a:t>
                      </a:r>
                      <a:r>
                        <a:rPr lang="nb-NO" sz="1000" dirty="0" err="1">
                          <a:effectLst/>
                        </a:rPr>
                        <a:t>sammenstøtstrid</a:t>
                      </a:r>
                      <a:r>
                        <a:rPr lang="nb-NO" sz="1000" dirty="0">
                          <a:effectLst/>
                        </a:rPr>
                        <a:t> på korte hold eller når laget må tilrive seg ildoverlegenhet. MG-skytteren korrigerer egen ild underveis i bygen, eller med veldig korte opphold mellom bygene. </a:t>
                      </a:r>
                      <a:br>
                        <a:rPr lang="nb-NO" sz="1000" dirty="0">
                          <a:effectLst/>
                        </a:rPr>
                      </a:br>
                      <a:r>
                        <a:rPr lang="nb-NO" sz="1000" dirty="0" err="1">
                          <a:effectLst/>
                        </a:rPr>
                        <a:t>Stormild</a:t>
                      </a:r>
                      <a:r>
                        <a:rPr lang="nb-NO" sz="1000" dirty="0">
                          <a:effectLst/>
                        </a:rPr>
                        <a:t> er svært ammunisjonskrevende og gir svært liten mulighet for presisjon med maskingevær og skal derfor benyttes med omhu.</a:t>
                      </a:r>
                      <a:endParaRPr lang="nb-NO" sz="1000" dirty="0">
                        <a:effectLst/>
                        <a:latin typeface="Myriad Pro" panose="020B05030304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379" marR="40379" marT="0" marB="0"/>
                </a:tc>
                <a:extLst>
                  <a:ext uri="{0D108BD9-81ED-4DB2-BD59-A6C34878D82A}">
                    <a16:rowId xmlns:a16="http://schemas.microsoft.com/office/drawing/2014/main" val="3234338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1230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0904" y="66158"/>
            <a:ext cx="6865938" cy="470956"/>
          </a:xfrm>
        </p:spPr>
        <p:txBody>
          <a:bodyPr/>
          <a:lstStyle/>
          <a:p>
            <a:r>
              <a:rPr lang="nb-NO" dirty="0" smtClean="0"/>
              <a:t>Ilddisiplin maskingevær - ildsorter</a:t>
            </a:r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HI Avdelingsvåpen</a:t>
            </a:r>
            <a:endParaRPr lang="nb-NO" dirty="0"/>
          </a:p>
        </p:txBody>
      </p:sp>
      <p:graphicFrame>
        <p:nvGraphicFramePr>
          <p:cNvPr id="8" name="Plassholder for innhold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895566344"/>
              </p:ext>
            </p:extLst>
          </p:nvPr>
        </p:nvGraphicFramePr>
        <p:xfrm>
          <a:off x="4285281" y="630238"/>
          <a:ext cx="4765728" cy="44532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88400">
                  <a:extLst>
                    <a:ext uri="{9D8B030D-6E8A-4147-A177-3AD203B41FA5}">
                      <a16:colId xmlns:a16="http://schemas.microsoft.com/office/drawing/2014/main" val="1998150498"/>
                    </a:ext>
                  </a:extLst>
                </a:gridCol>
                <a:gridCol w="1588400">
                  <a:extLst>
                    <a:ext uri="{9D8B030D-6E8A-4147-A177-3AD203B41FA5}">
                      <a16:colId xmlns:a16="http://schemas.microsoft.com/office/drawing/2014/main" val="2345682381"/>
                    </a:ext>
                  </a:extLst>
                </a:gridCol>
                <a:gridCol w="1588928">
                  <a:extLst>
                    <a:ext uri="{9D8B030D-6E8A-4147-A177-3AD203B41FA5}">
                      <a16:colId xmlns:a16="http://schemas.microsoft.com/office/drawing/2014/main" val="2022711992"/>
                    </a:ext>
                  </a:extLst>
                </a:gridCol>
              </a:tblGrid>
              <a:tr h="197895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900">
                          <a:effectLst/>
                        </a:rPr>
                        <a:t>Punktild</a:t>
                      </a:r>
                      <a:endParaRPr lang="nb-NO" sz="900">
                        <a:effectLst/>
                        <a:latin typeface="Myriad Pro" panose="020B05030304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900">
                          <a:effectLst/>
                        </a:rPr>
                        <a:t>Spredningsild</a:t>
                      </a:r>
                      <a:endParaRPr lang="nb-NO" sz="900">
                        <a:effectLst/>
                        <a:latin typeface="Myriad Pro" panose="020B05030304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900">
                          <a:effectLst/>
                        </a:rPr>
                        <a:t>Sperreild</a:t>
                      </a:r>
                      <a:endParaRPr lang="nb-NO" sz="900">
                        <a:effectLst/>
                        <a:latin typeface="Myriad Pro" panose="020B05030304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0" marB="0"/>
                </a:tc>
                <a:extLst>
                  <a:ext uri="{0D108BD9-81ED-4DB2-BD59-A6C34878D82A}">
                    <a16:rowId xmlns:a16="http://schemas.microsoft.com/office/drawing/2014/main" val="1355835345"/>
                  </a:ext>
                </a:extLst>
              </a:tr>
              <a:tr h="2949202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900" b="0" dirty="0">
                          <a:solidFill>
                            <a:schemeClr val="tx1"/>
                          </a:solidFill>
                          <a:effectLst/>
                        </a:rPr>
                        <a:t>Punktild nyttes mot mål med liten bredde og dybde, for eksempel individuelle stillinger eller stillestående kjøretøy. Hvis ilden ikke er effektiv, gjentas oppdraget til målet er nedkjempet.</a:t>
                      </a:r>
                      <a:endParaRPr lang="nb-NO" sz="900" b="0" dirty="0">
                        <a:solidFill>
                          <a:schemeClr val="tx1"/>
                        </a:solidFill>
                        <a:effectLst/>
                        <a:latin typeface="Myriad Pro" panose="020B05030304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900" dirty="0">
                          <a:effectLst/>
                        </a:rPr>
                        <a:t>Spredningsild skytes som byger mot mål med stor bredde og/eller dybde, for eksempel stillingssystemer eller lag under forflytning. Kan skytes som sidespredning eller dybdespredning. Spredningsilden </a:t>
                      </a:r>
                      <a:r>
                        <a:rPr lang="nb-NO" sz="900" dirty="0" smtClean="0">
                          <a:effectLst/>
                        </a:rPr>
                        <a:t>utføres </a:t>
                      </a:r>
                      <a:r>
                        <a:rPr lang="nb-NO" sz="900" dirty="0">
                          <a:effectLst/>
                        </a:rPr>
                        <a:t>som punktild mot flere mål etter hverandre med hurtig målveksling. </a:t>
                      </a:r>
                      <a:r>
                        <a:rPr lang="nb-NO" sz="900" dirty="0" smtClean="0">
                          <a:effectLst/>
                        </a:rPr>
                        <a:t>Skytteren</a:t>
                      </a:r>
                      <a:r>
                        <a:rPr lang="nb-NO" sz="900" baseline="0" dirty="0" smtClean="0">
                          <a:effectLst/>
                        </a:rPr>
                        <a:t> kan legge inn noe bevegelse i bygen, men må være oppmerksom på hvor man treffer. </a:t>
                      </a:r>
                      <a:br>
                        <a:rPr lang="nb-NO" sz="900" baseline="0" dirty="0" smtClean="0">
                          <a:effectLst/>
                        </a:rPr>
                      </a:br>
                      <a:r>
                        <a:rPr lang="nb-NO" sz="900" baseline="0" dirty="0" smtClean="0">
                          <a:effectLst/>
                        </a:rPr>
                        <a:t>Det viktigste er at man oppnår effekt i målet så hurtig som mulig.</a:t>
                      </a:r>
                      <a:endParaRPr lang="nb-NO" sz="900" dirty="0">
                        <a:effectLst/>
                        <a:latin typeface="Myriad Pro" panose="020B05030304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900" dirty="0">
                          <a:effectLst/>
                        </a:rPr>
                        <a:t>Sperreild er en </a:t>
                      </a:r>
                      <a:r>
                        <a:rPr lang="nb-NO" sz="900" dirty="0" err="1">
                          <a:effectLst/>
                        </a:rPr>
                        <a:t>ildsort</a:t>
                      </a:r>
                      <a:r>
                        <a:rPr lang="nb-NO" sz="900" dirty="0">
                          <a:effectLst/>
                        </a:rPr>
                        <a:t> som har til hensikt å hindre fienden i å manøvrere i deler av et område eller langs en akse</a:t>
                      </a:r>
                      <a:r>
                        <a:rPr lang="nb-NO" sz="900" dirty="0" smtClean="0">
                          <a:effectLst/>
                        </a:rPr>
                        <a:t>. </a:t>
                      </a:r>
                      <a:r>
                        <a:rPr lang="nb-NO" sz="900" dirty="0">
                          <a:effectLst/>
                        </a:rPr>
                        <a:t>Det kan skytes som sidespredning eller dybdespredning med byger, men kan også være </a:t>
                      </a:r>
                      <a:r>
                        <a:rPr lang="nb-NO" sz="900" dirty="0" err="1">
                          <a:effectLst/>
                        </a:rPr>
                        <a:t>krumbaneild</a:t>
                      </a:r>
                      <a:r>
                        <a:rPr lang="nb-NO" sz="900" dirty="0">
                          <a:effectLst/>
                        </a:rPr>
                        <a:t> der MG skyter med indirekte effekt. Våpnene bør være innstilt på faste linjer eller trefot for å oppnå ønsket effekt. Sperreild skytes ofte som forberedte ildoppdrag i forsvar, men kan også skytes for å forme fienden i oppdukkende situasjoner.</a:t>
                      </a:r>
                      <a:endParaRPr lang="nb-NO" sz="900" dirty="0">
                        <a:effectLst/>
                        <a:latin typeface="Myriad Pro" panose="020B05030304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0" marB="0"/>
                </a:tc>
                <a:extLst>
                  <a:ext uri="{0D108BD9-81ED-4DB2-BD59-A6C34878D82A}">
                    <a16:rowId xmlns:a16="http://schemas.microsoft.com/office/drawing/2014/main" val="3612223653"/>
                  </a:ext>
                </a:extLst>
              </a:tr>
              <a:tr h="1306108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9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Gis som vanlig ildordre/ildkommando.</a:t>
                      </a:r>
                    </a:p>
                  </a:txBody>
                  <a:tcPr marL="5818" marR="5818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900" dirty="0">
                          <a:effectLst/>
                        </a:rPr>
                        <a:t>«MG!» </a:t>
                      </a:r>
                      <a:br>
                        <a:rPr lang="nb-NO" sz="900" dirty="0">
                          <a:effectLst/>
                        </a:rPr>
                      </a:br>
                      <a:r>
                        <a:rPr lang="nb-NO" sz="900" dirty="0">
                          <a:effectLst/>
                        </a:rPr>
                        <a:t>«Inf.-lag som går i stilling, 200 meter rett frem på kolle» «Spredningsild langs kolle» «100 skudd til disposisjon»</a:t>
                      </a:r>
                      <a:br>
                        <a:rPr lang="nb-NO" sz="900" dirty="0">
                          <a:effectLst/>
                        </a:rPr>
                      </a:br>
                      <a:r>
                        <a:rPr lang="nb-NO" sz="900" dirty="0">
                          <a:effectLst/>
                        </a:rPr>
                        <a:t> «Ild»</a:t>
                      </a:r>
                      <a:endParaRPr lang="nb-NO" sz="900" dirty="0">
                        <a:effectLst/>
                        <a:latin typeface="Myriad Pro" panose="020B05030304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900" dirty="0">
                          <a:effectLst/>
                        </a:rPr>
                        <a:t>«MG!»</a:t>
                      </a:r>
                      <a:br>
                        <a:rPr lang="nb-NO" sz="900" dirty="0">
                          <a:effectLst/>
                        </a:rPr>
                      </a:br>
                      <a:r>
                        <a:rPr lang="nb-NO" sz="900" dirty="0">
                          <a:effectLst/>
                        </a:rPr>
                        <a:t>«Sperremål 2» eventuelt «Sperreild langs </a:t>
                      </a:r>
                      <a:r>
                        <a:rPr lang="nb-NO" sz="900" dirty="0" err="1">
                          <a:effectLst/>
                        </a:rPr>
                        <a:t>veiakse</a:t>
                      </a:r>
                      <a:r>
                        <a:rPr lang="nb-NO" sz="900" dirty="0">
                          <a:effectLst/>
                        </a:rPr>
                        <a:t> fra veisving til kryss»</a:t>
                      </a:r>
                      <a:br>
                        <a:rPr lang="nb-NO" sz="900" dirty="0">
                          <a:effectLst/>
                        </a:rPr>
                      </a:br>
                      <a:r>
                        <a:rPr lang="nb-NO" sz="900" dirty="0">
                          <a:effectLst/>
                        </a:rPr>
                        <a:t>«4 minutters varighet»</a:t>
                      </a: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900" dirty="0">
                          <a:effectLst/>
                        </a:rPr>
                        <a:t>«Ild på min kommando!»</a:t>
                      </a:r>
                      <a:endParaRPr lang="nb-NO" sz="900" dirty="0">
                        <a:effectLst/>
                        <a:latin typeface="Myriad Pro" panose="020B05030304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0" marB="0"/>
                </a:tc>
                <a:extLst>
                  <a:ext uri="{0D108BD9-81ED-4DB2-BD59-A6C34878D82A}">
                    <a16:rowId xmlns:a16="http://schemas.microsoft.com/office/drawing/2014/main" val="258568765"/>
                  </a:ext>
                </a:extLst>
              </a:tr>
            </a:tbl>
          </a:graphicData>
        </a:graphic>
      </p:graphicFrame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139486" y="1111042"/>
            <a:ext cx="3881918" cy="3670851"/>
          </a:xfrm>
        </p:spPr>
        <p:txBody>
          <a:bodyPr/>
          <a:lstStyle/>
          <a:p>
            <a:r>
              <a:rPr lang="nb-NO" dirty="0" smtClean="0"/>
              <a:t>Punktild er den vanligste ildsorten.</a:t>
            </a:r>
          </a:p>
          <a:p>
            <a:r>
              <a:rPr lang="nb-NO" dirty="0" smtClean="0"/>
              <a:t>Hensikten med spredningsild er å oppnå nedholdende effekt eller dekningsild. Nyttes ofte i initialkontakten, eller når man sliter med lokalisering. Sikt heller for lavt enn for høyt for å oppnå nedholdende effekt.</a:t>
            </a:r>
          </a:p>
          <a:p>
            <a:r>
              <a:rPr lang="nb-NO" dirty="0" smtClean="0"/>
              <a:t>Hensikten med sperreild er å nekte fienden tilgang til ett geografisk område. Ammunisjonskrevende, og benyttes relativt sjeldent.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61811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MG-Makkerparet (s. 53 Håndbok for MG-</a:t>
            </a:r>
            <a:r>
              <a:rPr lang="nb-NO" dirty="0" err="1" smtClean="0"/>
              <a:t>sk</a:t>
            </a:r>
            <a:r>
              <a:rPr lang="nb-NO" dirty="0" smtClean="0"/>
              <a:t>)</a:t>
            </a:r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HI Avdelingsvåpen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5"/>
          </p:nvPr>
        </p:nvSpPr>
        <p:spPr>
          <a:xfrm>
            <a:off x="4300780" y="1802832"/>
            <a:ext cx="4843220" cy="2887965"/>
          </a:xfrm>
        </p:spPr>
        <p:txBody>
          <a:bodyPr>
            <a:normAutofit fontScale="77500" lnSpcReduction="20000"/>
          </a:bodyPr>
          <a:lstStyle/>
          <a:p>
            <a:r>
              <a:rPr lang="nb-NO" dirty="0" smtClean="0"/>
              <a:t>Sørger for at maskingeværets potensiale utnyttestil det fulle og overtar om 1er faller fra.</a:t>
            </a:r>
          </a:p>
          <a:p>
            <a:r>
              <a:rPr lang="nb-NO" dirty="0" smtClean="0"/>
              <a:t>Bærer ammunisjon og pusseutstyr</a:t>
            </a:r>
          </a:p>
          <a:p>
            <a:r>
              <a:rPr lang="nb-NO" dirty="0" smtClean="0"/>
              <a:t>Holde ammunisjonen fri for forurensing</a:t>
            </a:r>
          </a:p>
          <a:p>
            <a:r>
              <a:rPr lang="nb-NO" dirty="0" smtClean="0"/>
              <a:t>Overta sektor når MG er nede.</a:t>
            </a:r>
          </a:p>
          <a:p>
            <a:r>
              <a:rPr lang="nb-NO" dirty="0" smtClean="0"/>
              <a:t>Støtte under ildhåndgrep</a:t>
            </a:r>
          </a:p>
          <a:p>
            <a:r>
              <a:rPr lang="nb-NO" dirty="0" smtClean="0"/>
              <a:t>Rek og valg av ildstilling for MG</a:t>
            </a:r>
          </a:p>
          <a:p>
            <a:r>
              <a:rPr lang="nb-NO" dirty="0" smtClean="0"/>
              <a:t>Koordinerer med andre egne. Sektorer, begrensninger, oppdrag ol.</a:t>
            </a:r>
          </a:p>
          <a:p>
            <a:r>
              <a:rPr lang="nb-NO" dirty="0" smtClean="0"/>
              <a:t>Bedrive måloppdagelse, -prioritering og gi målangivelser.</a:t>
            </a:r>
          </a:p>
          <a:p>
            <a:r>
              <a:rPr lang="nb-NO" dirty="0" smtClean="0"/>
              <a:t>Effektivt korrigere ilden på målet.</a:t>
            </a:r>
          </a:p>
          <a:p>
            <a:r>
              <a:rPr lang="nb-NO" dirty="0" smtClean="0"/>
              <a:t>Ha kontroll på ammunisjonsforbruket.</a:t>
            </a:r>
          </a:p>
          <a:p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6"/>
          </p:nvPr>
        </p:nvSpPr>
        <p:spPr>
          <a:xfrm>
            <a:off x="224726" y="1805214"/>
            <a:ext cx="4301918" cy="2883203"/>
          </a:xfrm>
        </p:spPr>
        <p:txBody>
          <a:bodyPr>
            <a:normAutofit fontScale="92500" lnSpcReduction="10000"/>
          </a:bodyPr>
          <a:lstStyle/>
          <a:p>
            <a:r>
              <a:rPr lang="nb-NO" dirty="0" smtClean="0"/>
              <a:t>Skytter på våpenet. Behersker alle ildhåndgrep med og uten MG-2er.</a:t>
            </a:r>
          </a:p>
          <a:p>
            <a:r>
              <a:rPr lang="nb-NO" dirty="0" smtClean="0"/>
              <a:t>Kontroll på våpenets status.</a:t>
            </a:r>
          </a:p>
          <a:p>
            <a:r>
              <a:rPr lang="nb-NO" dirty="0" smtClean="0"/>
              <a:t>Bærer våpenet, bør ha kontaktbånd.</a:t>
            </a:r>
          </a:p>
          <a:p>
            <a:r>
              <a:rPr lang="nb-NO" dirty="0" smtClean="0"/>
              <a:t>Kan bære reservepipen</a:t>
            </a:r>
          </a:p>
          <a:p>
            <a:r>
              <a:rPr lang="nb-NO" dirty="0" smtClean="0"/>
              <a:t>Alltid ha kontroll på hvor andre egne er gruppert.</a:t>
            </a:r>
          </a:p>
          <a:p>
            <a:r>
              <a:rPr lang="nb-NO" dirty="0" smtClean="0"/>
              <a:t>Utføre korrekte handlinger på ildkommandoer og ildkorrigeringer.</a:t>
            </a:r>
          </a:p>
          <a:p>
            <a:r>
              <a:rPr lang="nb-NO" dirty="0" smtClean="0"/>
              <a:t>Velge hensiktsmessig skytestilling.</a:t>
            </a:r>
          </a:p>
          <a:p>
            <a:endParaRPr lang="nb-NO" dirty="0" smtClean="0"/>
          </a:p>
        </p:txBody>
      </p:sp>
      <p:sp>
        <p:nvSpPr>
          <p:cNvPr id="8" name="Plassholder for innhold 7"/>
          <p:cNvSpPr>
            <a:spLocks noGrp="1"/>
          </p:cNvSpPr>
          <p:nvPr>
            <p:ph sz="quarter" idx="13"/>
          </p:nvPr>
        </p:nvSpPr>
        <p:spPr>
          <a:xfrm>
            <a:off x="487536" y="1430333"/>
            <a:ext cx="3388178" cy="376238"/>
          </a:xfrm>
        </p:spPr>
        <p:txBody>
          <a:bodyPr>
            <a:normAutofit lnSpcReduction="10000"/>
          </a:bodyPr>
          <a:lstStyle/>
          <a:p>
            <a:r>
              <a:rPr lang="nb-NO" dirty="0" smtClean="0"/>
              <a:t>MG-1ers oppgaver</a:t>
            </a:r>
            <a:endParaRPr lang="nb-NO" dirty="0"/>
          </a:p>
        </p:txBody>
      </p:sp>
      <p:sp>
        <p:nvSpPr>
          <p:cNvPr id="9" name="Plassholder for innhold 8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MG-2ers oppgaver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1837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/>
          <p:cNvSpPr>
            <a:spLocks noGrp="1"/>
          </p:cNvSpPr>
          <p:nvPr>
            <p:ph type="ctrTitle"/>
          </p:nvPr>
        </p:nvSpPr>
        <p:spPr>
          <a:xfrm>
            <a:off x="1890925" y="733475"/>
            <a:ext cx="5471624" cy="935904"/>
          </a:xfrm>
        </p:spPr>
        <p:txBody>
          <a:bodyPr/>
          <a:lstStyle/>
          <a:p>
            <a:r>
              <a:rPr lang="nb-NO" sz="3600" dirty="0" smtClean="0">
                <a:solidFill>
                  <a:schemeClr val="tx1"/>
                </a:solidFill>
              </a:rPr>
              <a:t>Gjennomgang av sats</a:t>
            </a:r>
            <a:endParaRPr lang="nb-NO" sz="3600" dirty="0">
              <a:solidFill>
                <a:schemeClr val="tx1"/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03537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Sjt. 1. klasse Langseth - KPC</a:t>
            </a: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871"/>
            <a:ext cx="9144000" cy="511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11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Sjt. 1. klasse Langseth - KPC</a:t>
            </a: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469" y="72646"/>
            <a:ext cx="8609308" cy="507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09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Sjt. 1. klasse Langseth - KPC</a:t>
            </a:r>
            <a:endParaRPr lang="nb-NO" dirty="0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482"/>
            <a:ext cx="4296893" cy="2020084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2875" y="1307668"/>
            <a:ext cx="6500777" cy="383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32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24366"/>
            <a:ext cx="4737614" cy="3919135"/>
          </a:xfrm>
          <a:prstGeom prst="rect">
            <a:avLst/>
          </a:prstGeom>
        </p:spPr>
      </p:pic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OR6 Langseth – </a:t>
            </a:r>
            <a:r>
              <a:rPr lang="nb-NO" dirty="0" err="1" smtClean="0"/>
              <a:t>Manøverskolen</a:t>
            </a:r>
            <a:r>
              <a:rPr lang="nb-NO" dirty="0" smtClean="0"/>
              <a:t>/infanterigruppa</a:t>
            </a:r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0495" y="2024063"/>
            <a:ext cx="3048000" cy="2743200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3533614" y="395207"/>
            <a:ext cx="15722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i="1" dirty="0" smtClean="0">
                <a:latin typeface="+mn-lt"/>
              </a:rPr>
              <a:t>Pussesett</a:t>
            </a:r>
            <a:endParaRPr lang="nb-NO" sz="28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4095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8-03-19 (U) MAL POWERPOINT 2BN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Forsvaret - mørk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90000"/>
            <a:lumOff val="10000"/>
          </a:schemeClr>
        </a:solidFill>
        <a:ln w="6350" cmpd="sng">
          <a:solidFill>
            <a:schemeClr val="bg2">
              <a:lumMod val="50000"/>
            </a:schemeClr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3121A2E4F23EF4496751923D91D7143" ma:contentTypeVersion="6" ma:contentTypeDescription="Opprett et nytt dokument." ma:contentTypeScope="" ma:versionID="b590fbf6843f2c3bc0559d675f9abf81">
  <xsd:schema xmlns:xsd="http://www.w3.org/2001/XMLSchema" xmlns:xs="http://www.w3.org/2001/XMLSchema" xmlns:p="http://schemas.microsoft.com/office/2006/metadata/properties" xmlns:ns2="e5e56184-275f-495f-a56f-8fdf09bcc359" xmlns:ns3="6e37f48e-d836-459d-9b3c-a7c6b759dc56" targetNamespace="http://schemas.microsoft.com/office/2006/metadata/properties" ma:root="true" ma:fieldsID="3babc71e6140043f504f977bb6d5c7d4" ns2:_="" ns3:_="">
    <xsd:import namespace="e5e56184-275f-495f-a56f-8fdf09bcc359"/>
    <xsd:import namespace="6e37f48e-d836-459d-9b3c-a7c6b759dc56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IntranetMMSikkerhetNote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56184-275f-495f-a56f-8fdf09bcc359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description="" ma:hidden="true" ma:list="{c1daca29-8c85-4e64-868d-0a4ce1dbe454}" ma:internalName="TaxCatchAll" ma:showField="CatchAllData" ma:web="e5e56184-275f-495f-a56f-8fdf09bcc3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37f48e-d836-459d-9b3c-a7c6b759dc56" elementFormDefault="qualified">
    <xsd:import namespace="http://schemas.microsoft.com/office/2006/documentManagement/types"/>
    <xsd:import namespace="http://schemas.microsoft.com/office/infopath/2007/PartnerControls"/>
    <xsd:element name="IntranetMMSikkerhetNoteField" ma:index="10" ma:taxonomy="true" ma:internalName="IntranetMMSikkerhetNoteField" ma:taxonomyFieldName="IntranetMMSikkerhet" ma:displayName="Graderingsnivå" ma:default="" ma:fieldId="{73325cf5-b570-4eb2-98e7-05dcbc4d9a2e}" ma:sspId="9bc1ae65-7bad-4a1a-867d-1417b907e5da" ma:termSetId="ca32687f-15c1-4b8a-bc76-5721c7b52a11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5e56184-275f-495f-a56f-8fdf09bcc359">
      <Value>1</Value>
    </TaxCatchAll>
    <IntranetMMSikkerhetNoteField xmlns="6e37f48e-d836-459d-9b3c-a7c6b759dc56">
      <Terms xmlns="http://schemas.microsoft.com/office/infopath/2007/PartnerControls">
        <TermInfo xmlns="http://schemas.microsoft.com/office/infopath/2007/PartnerControls">
          <TermName>UGRADERT</TermName>
          <TermId>d00673f2-4025-410d-80f3-e4b359da56af</TermId>
        </TermInfo>
      </Terms>
    </IntranetMMSikkerhetNoteField>
  </documentManagement>
</p:properties>
</file>

<file path=customXml/itemProps1.xml><?xml version="1.0" encoding="utf-8"?>
<ds:datastoreItem xmlns:ds="http://schemas.openxmlformats.org/officeDocument/2006/customXml" ds:itemID="{32F64124-8F3B-4310-ABB5-CDC2DE09061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BA91EFB-E980-4C24-83A4-85B361B3D5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56184-275f-495f-a56f-8fdf09bcc359"/>
    <ds:schemaRef ds:uri="6e37f48e-d836-459d-9b3c-a7c6b759dc5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26F919B-75D7-4BBC-B0CE-A07E46E8F28E}">
  <ds:schemaRefs>
    <ds:schemaRef ds:uri="http://purl.org/dc/terms/"/>
    <ds:schemaRef ds:uri="http://schemas.microsoft.com/office/infopath/2007/PartnerControls"/>
    <ds:schemaRef ds:uri="http://schemas.microsoft.com/office/2006/documentManagement/types"/>
    <ds:schemaRef ds:uri="e5e56184-275f-495f-a56f-8fdf09bcc359"/>
    <ds:schemaRef ds:uri="6e37f48e-d836-459d-9b3c-a7c6b759dc56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2018-03-19 (U) MAL POWERPOINT 2BN</Template>
  <TotalTime>6737</TotalTime>
  <Words>1805</Words>
  <Application>Microsoft Office PowerPoint</Application>
  <PresentationFormat>Skjermfremvisning (16:9)</PresentationFormat>
  <Paragraphs>250</Paragraphs>
  <Slides>27</Slides>
  <Notes>7</Notes>
  <HiddenSlides>1</HiddenSlides>
  <MMClips>0</MMClips>
  <ScaleCrop>false</ScaleCrop>
  <HeadingPairs>
    <vt:vector size="6" baseType="variant">
      <vt:variant>
        <vt:lpstr>Brukte skrifter</vt:lpstr>
      </vt:variant>
      <vt:variant>
        <vt:i4>10</vt:i4>
      </vt:variant>
      <vt:variant>
        <vt:lpstr>Tema</vt:lpstr>
      </vt:variant>
      <vt:variant>
        <vt:i4>3</vt:i4>
      </vt:variant>
      <vt:variant>
        <vt:lpstr>Lysbildetitler</vt:lpstr>
      </vt:variant>
      <vt:variant>
        <vt:i4>27</vt:i4>
      </vt:variant>
    </vt:vector>
  </HeadingPairs>
  <TitlesOfParts>
    <vt:vector size="40" baseType="lpstr">
      <vt:lpstr>ＭＳ Ｐゴシック</vt:lpstr>
      <vt:lpstr>Arial</vt:lpstr>
      <vt:lpstr>Calibri</vt:lpstr>
      <vt:lpstr>Calibri Light</vt:lpstr>
      <vt:lpstr>Cambria</vt:lpstr>
      <vt:lpstr>FORSVARET-Light</vt:lpstr>
      <vt:lpstr>FORSVARET-Medium</vt:lpstr>
      <vt:lpstr>Myriad Pro</vt:lpstr>
      <vt:lpstr>Times New Roman</vt:lpstr>
      <vt:lpstr>Wingdings</vt:lpstr>
      <vt:lpstr>2018-03-19 (U) MAL POWERPOINT 2BN</vt:lpstr>
      <vt:lpstr>Forsvaret - mørk</vt:lpstr>
      <vt:lpstr>Office-tema</vt:lpstr>
      <vt:lpstr>MINIMI 7,62 Instruktørkurs</vt:lpstr>
      <vt:lpstr>Hensikt/Forventningsavklaring</vt:lpstr>
      <vt:lpstr>Dokumentasjon MG</vt:lpstr>
      <vt:lpstr>Ny dokumentasjon MG</vt:lpstr>
      <vt:lpstr>Instruktørutdanning MG</vt:lpstr>
      <vt:lpstr>Innfasing/Omvæpning MINIMI 7,62</vt:lpstr>
      <vt:lpstr>Leksjonsmål</vt:lpstr>
      <vt:lpstr>Light Machine Gun (LMG) </vt:lpstr>
      <vt:lpstr>Medium Machine gun (MMG)</vt:lpstr>
      <vt:lpstr>Ny MMG 2022</vt:lpstr>
      <vt:lpstr>Heavy Machine Gun (HMG)</vt:lpstr>
      <vt:lpstr>Prinsipper for bruk av maskingevær</vt:lpstr>
      <vt:lpstr>Raserende effekt </vt:lpstr>
      <vt:lpstr>Kryssende og flankerende </vt:lpstr>
      <vt:lpstr>MINIMI 7,62 MK3</vt:lpstr>
      <vt:lpstr>MMG – MINIMI 7.62x51mm</vt:lpstr>
      <vt:lpstr>Teknisk data MMG MINIMI 7.62x51</vt:lpstr>
      <vt:lpstr>Egenspredning – MINIMI 7,62, 10 MOA (?)</vt:lpstr>
      <vt:lpstr>10 MOA på forskjellige avstander</vt:lpstr>
      <vt:lpstr>Ilddisiplin maskingevær – Bygelengde og ildhastighet</vt:lpstr>
      <vt:lpstr>Ilddisiplin maskingevær - ildsorter</vt:lpstr>
      <vt:lpstr>MG-Makkerparet (s. 53 Håndbok for MG-sk)</vt:lpstr>
      <vt:lpstr>Gjennomgang av sats</vt:lpstr>
      <vt:lpstr>PowerPoint-presentasjon</vt:lpstr>
      <vt:lpstr>PowerPoint-presentasjon</vt:lpstr>
      <vt:lpstr>PowerPoint-presentasjon</vt:lpstr>
      <vt:lpstr>PowerPoint-presentasjon</vt:lpstr>
    </vt:vector>
  </TitlesOfParts>
  <Company>Forsvaret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LMG brukerkurs</dc:title>
  <dc:creator>Langseth, Magnus Ingemar</dc:creator>
  <cp:lastModifiedBy>Gammeltorp, Cato</cp:lastModifiedBy>
  <cp:revision>69</cp:revision>
  <cp:lastPrinted>2021-06-18T05:46:45Z</cp:lastPrinted>
  <dcterms:created xsi:type="dcterms:W3CDTF">2019-09-04T12:25:55Z</dcterms:created>
  <dcterms:modified xsi:type="dcterms:W3CDTF">2022-12-15T13:02:10Z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ranetMMSikkerhet">
    <vt:lpwstr>1;#Ugradert|d00673f2-4025-410d-80f3-e4b359da56af</vt:lpwstr>
  </property>
  <property fmtid="{D5CDD505-2E9C-101B-9397-08002B2CF9AE}" pid="3" name="ContentTypeId">
    <vt:lpwstr>0x01010053121A2E4F23EF4496751923D91D7143</vt:lpwstr>
  </property>
</Properties>
</file>