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97197-62F3-4DEF-AB0C-5C38500C618D}" type="datetimeFigureOut">
              <a:rPr lang="nb-NO" smtClean="0"/>
              <a:t>16.12.2022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C814-AF00-4C91-9122-98F7B18CB4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78258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97197-62F3-4DEF-AB0C-5C38500C618D}" type="datetimeFigureOut">
              <a:rPr lang="nb-NO" smtClean="0"/>
              <a:t>16.12.2022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C814-AF00-4C91-9122-98F7B18CB4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2265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97197-62F3-4DEF-AB0C-5C38500C618D}" type="datetimeFigureOut">
              <a:rPr lang="nb-NO" smtClean="0"/>
              <a:t>16.12.2022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C814-AF00-4C91-9122-98F7B18CB4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3535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97197-62F3-4DEF-AB0C-5C38500C618D}" type="datetimeFigureOut">
              <a:rPr lang="nb-NO" smtClean="0"/>
              <a:t>16.12.2022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C814-AF00-4C91-9122-98F7B18CB4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54786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97197-62F3-4DEF-AB0C-5C38500C618D}" type="datetimeFigureOut">
              <a:rPr lang="nb-NO" smtClean="0"/>
              <a:t>16.12.2022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C814-AF00-4C91-9122-98F7B18CB4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5225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97197-62F3-4DEF-AB0C-5C38500C618D}" type="datetimeFigureOut">
              <a:rPr lang="nb-NO" smtClean="0"/>
              <a:t>16.12.2022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C814-AF00-4C91-9122-98F7B18CB4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8337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97197-62F3-4DEF-AB0C-5C38500C618D}" type="datetimeFigureOut">
              <a:rPr lang="nb-NO" smtClean="0"/>
              <a:t>16.12.2022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C814-AF00-4C91-9122-98F7B18CB4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814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97197-62F3-4DEF-AB0C-5C38500C618D}" type="datetimeFigureOut">
              <a:rPr lang="nb-NO" smtClean="0"/>
              <a:t>16.12.2022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C814-AF00-4C91-9122-98F7B18CB4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9797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97197-62F3-4DEF-AB0C-5C38500C618D}" type="datetimeFigureOut">
              <a:rPr lang="nb-NO" smtClean="0"/>
              <a:t>16.12.2022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C814-AF00-4C91-9122-98F7B18CB4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619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97197-62F3-4DEF-AB0C-5C38500C618D}" type="datetimeFigureOut">
              <a:rPr lang="nb-NO" smtClean="0"/>
              <a:t>16.12.2022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C814-AF00-4C91-9122-98F7B18CB4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6911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97197-62F3-4DEF-AB0C-5C38500C618D}" type="datetimeFigureOut">
              <a:rPr lang="nb-NO" smtClean="0"/>
              <a:t>16.12.2022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FC814-AF00-4C91-9122-98F7B18CB4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6876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97197-62F3-4DEF-AB0C-5C38500C618D}" type="datetimeFigureOut">
              <a:rPr lang="nb-NO" smtClean="0"/>
              <a:t>16.12.2022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FC814-AF00-4C91-9122-98F7B18CB42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4135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32" y="365461"/>
            <a:ext cx="9447684" cy="6071928"/>
          </a:xfrm>
          <a:prstGeom prst="rect">
            <a:avLst/>
          </a:prstGeom>
        </p:spPr>
      </p:pic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465779"/>
              </p:ext>
            </p:extLst>
          </p:nvPr>
        </p:nvGraphicFramePr>
        <p:xfrm>
          <a:off x="9763858" y="2060304"/>
          <a:ext cx="2021742" cy="21492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1742">
                  <a:extLst>
                    <a:ext uri="{9D8B030D-6E8A-4147-A177-3AD203B41FA5}">
                      <a16:colId xmlns:a16="http://schemas.microsoft.com/office/drawing/2014/main" val="3445896531"/>
                    </a:ext>
                  </a:extLst>
                </a:gridCol>
              </a:tblGrid>
              <a:tr h="22897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Punktild</a:t>
                      </a:r>
                      <a:r>
                        <a:rPr lang="nb-NO" sz="1400" dirty="0" smtClean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endParaRPr lang="nb-NO" sz="1400" dirty="0">
                        <a:solidFill>
                          <a:schemeClr val="tx1"/>
                        </a:solidFill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0358792"/>
                  </a:ext>
                </a:extLst>
              </a:tr>
              <a:tr h="1602787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dirty="0" err="1">
                          <a:solidFill>
                            <a:schemeClr val="tx1"/>
                          </a:solidFill>
                          <a:effectLst/>
                        </a:rPr>
                        <a:t>Punktild</a:t>
                      </a: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 nyttes mot mål med liten bredde og dybde, for eksempel individuelle stillinger eller stillestående kjøretøy. Hvis ilden ikke er effektiv, gjentas oppdraget til målet er nedkjempet.</a:t>
                      </a:r>
                      <a:endParaRPr lang="nb-NO" sz="1400" dirty="0">
                        <a:solidFill>
                          <a:schemeClr val="tx1"/>
                        </a:solidFill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93805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38486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93" y="307464"/>
            <a:ext cx="8564187" cy="6402353"/>
          </a:xfrm>
          <a:prstGeom prst="rect">
            <a:avLst/>
          </a:prstGeom>
        </p:spPr>
      </p:pic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427525"/>
              </p:ext>
            </p:extLst>
          </p:nvPr>
        </p:nvGraphicFramePr>
        <p:xfrm>
          <a:off x="8917355" y="488279"/>
          <a:ext cx="2393654" cy="4480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93654">
                  <a:extLst>
                    <a:ext uri="{9D8B030D-6E8A-4147-A177-3AD203B41FA5}">
                      <a16:colId xmlns:a16="http://schemas.microsoft.com/office/drawing/2014/main" val="70119842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>
                          <a:solidFill>
                            <a:schemeClr val="tx1"/>
                          </a:solidFill>
                          <a:effectLst/>
                        </a:rPr>
                        <a:t>Sperreild</a:t>
                      </a:r>
                      <a:endParaRPr lang="nb-NO" sz="1400">
                        <a:solidFill>
                          <a:schemeClr val="tx1"/>
                        </a:solidFill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3488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Sperreild er en </a:t>
                      </a:r>
                      <a:r>
                        <a:rPr lang="nb-NO" sz="1400" dirty="0" err="1">
                          <a:solidFill>
                            <a:schemeClr val="tx1"/>
                          </a:solidFill>
                          <a:effectLst/>
                        </a:rPr>
                        <a:t>ildsort</a:t>
                      </a: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 som har til hensikt å hindre fienden i å manøvrere i deler av et område eller langs en akse. For MG-skytteren er det rent </a:t>
                      </a:r>
                      <a:r>
                        <a:rPr lang="nb-NO" sz="1400" dirty="0" err="1">
                          <a:solidFill>
                            <a:schemeClr val="tx1"/>
                          </a:solidFill>
                          <a:effectLst/>
                        </a:rPr>
                        <a:t>skyteteknisk</a:t>
                      </a: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 liten forskjell fra </a:t>
                      </a:r>
                      <a:r>
                        <a:rPr lang="nb-NO" sz="1400" dirty="0" err="1">
                          <a:solidFill>
                            <a:schemeClr val="tx1"/>
                          </a:solidFill>
                          <a:effectLst/>
                        </a:rPr>
                        <a:t>spredningsild</a:t>
                      </a: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. Det kan skytes som sidespredning eller dybdespredning med byger, men kan også være </a:t>
                      </a:r>
                      <a:r>
                        <a:rPr lang="nb-NO" sz="1400" dirty="0" err="1">
                          <a:solidFill>
                            <a:schemeClr val="tx1"/>
                          </a:solidFill>
                          <a:effectLst/>
                        </a:rPr>
                        <a:t>krumbaneild</a:t>
                      </a: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 der MG skyter med indirekte effekt. Våpnene bør være innstilt på faste linjer eller trefot for å oppnå ønsket effekt. Sperreild skytes ofte som forberedte ildoppdrag i forsvar, men kan også skytes for å forme fienden i oppdukkende situasjoner.</a:t>
                      </a:r>
                      <a:endParaRPr lang="nb-NO" sz="1400" dirty="0">
                        <a:solidFill>
                          <a:schemeClr val="tx1"/>
                        </a:solidFill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8236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0742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" y="184373"/>
            <a:ext cx="8575964" cy="6362812"/>
          </a:xfrm>
          <a:prstGeom prst="rect">
            <a:avLst/>
          </a:prstGeom>
        </p:spPr>
      </p:pic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516179"/>
              </p:ext>
            </p:extLst>
          </p:nvPr>
        </p:nvGraphicFramePr>
        <p:xfrm>
          <a:off x="9365273" y="1883508"/>
          <a:ext cx="1917700" cy="3200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7700">
                  <a:extLst>
                    <a:ext uri="{9D8B030D-6E8A-4147-A177-3AD203B41FA5}">
                      <a16:colId xmlns:a16="http://schemas.microsoft.com/office/drawing/2014/main" val="126440358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Spredningsild</a:t>
                      </a:r>
                      <a:r>
                        <a:rPr lang="nb-NO" sz="1400" dirty="0" smtClean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  <a:endParaRPr lang="nb-NO" sz="1400" dirty="0">
                        <a:solidFill>
                          <a:schemeClr val="tx1"/>
                        </a:solidFill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823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nb-NO" sz="1400" dirty="0" err="1">
                          <a:solidFill>
                            <a:schemeClr val="tx1"/>
                          </a:solidFill>
                          <a:effectLst/>
                        </a:rPr>
                        <a:t>Spredningsild</a:t>
                      </a: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 skytes som byger mot mål med stor bredde og/eller dybde, for eksempel stillingssystemer eller lag under forflytning. Kan skytes som sidespredning eller dybdespredning. Spredningsilden utføres som </a:t>
                      </a:r>
                      <a:r>
                        <a:rPr lang="nb-NO" sz="1400" dirty="0" err="1">
                          <a:solidFill>
                            <a:schemeClr val="tx1"/>
                          </a:solidFill>
                          <a:effectLst/>
                        </a:rPr>
                        <a:t>punktild</a:t>
                      </a:r>
                      <a:r>
                        <a:rPr lang="nb-NO" sz="1400" dirty="0">
                          <a:solidFill>
                            <a:schemeClr val="tx1"/>
                          </a:solidFill>
                          <a:effectLst/>
                        </a:rPr>
                        <a:t> mot flere mål etter hverandre med hurtig målveksling</a:t>
                      </a:r>
                      <a:endParaRPr lang="nb-NO" sz="1400" dirty="0">
                        <a:solidFill>
                          <a:schemeClr val="tx1"/>
                        </a:solidFill>
                        <a:effectLst/>
                        <a:latin typeface="Myriad Pro" panose="020B0503030403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61829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1509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168</Words>
  <Application>Microsoft Office PowerPoint</Application>
  <PresentationFormat>Widescreen</PresentationFormat>
  <Paragraphs>6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Myriad Pro</vt:lpstr>
      <vt:lpstr>Times New Roman</vt:lpstr>
      <vt:lpstr>Office-tema</vt:lpstr>
      <vt:lpstr>PowerPoint-presentasjon</vt:lpstr>
      <vt:lpstr>PowerPoint-presentasjon</vt:lpstr>
      <vt:lpstr>PowerPoint-presentasjon</vt:lpstr>
    </vt:vector>
  </TitlesOfParts>
  <Company>Forsvaret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Rosten, Jo</dc:creator>
  <cp:lastModifiedBy>Gammeltorp, Cato</cp:lastModifiedBy>
  <cp:revision>3</cp:revision>
  <dcterms:created xsi:type="dcterms:W3CDTF">2019-10-17T08:29:17Z</dcterms:created>
  <dcterms:modified xsi:type="dcterms:W3CDTF">2022-12-16T11:17:07Z</dcterms:modified>
</cp:coreProperties>
</file>