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6" r:id="rId2"/>
  </p:sldMasterIdLst>
  <p:notesMasterIdLst>
    <p:notesMasterId r:id="rId17"/>
  </p:notesMasterIdLst>
  <p:sldIdLst>
    <p:sldId id="303" r:id="rId3"/>
    <p:sldId id="304" r:id="rId4"/>
    <p:sldId id="305" r:id="rId5"/>
    <p:sldId id="306" r:id="rId6"/>
    <p:sldId id="307" r:id="rId7"/>
    <p:sldId id="315" r:id="rId8"/>
    <p:sldId id="316" r:id="rId9"/>
    <p:sldId id="308" r:id="rId10"/>
    <p:sldId id="309" r:id="rId11"/>
    <p:sldId id="310" r:id="rId12"/>
    <p:sldId id="311" r:id="rId13"/>
    <p:sldId id="317" r:id="rId14"/>
    <p:sldId id="313" r:id="rId15"/>
    <p:sldId id="31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2" y="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44521-76F3-4A86-A373-067C2B81256F}" type="datetimeFigureOut">
              <a:rPr lang="nb-NO" smtClean="0"/>
              <a:t>13.06.2022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20152-D30E-4C0C-9879-5215A43675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9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74B50-57CA-1945-A4A9-F18B0F3A21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997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ener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4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1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233840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2643182"/>
            <a:ext cx="4038600" cy="34829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2643182"/>
            <a:ext cx="4038600" cy="34829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5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278923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3428999"/>
            <a:ext cx="4040188" cy="2697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278923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3428999"/>
            <a:ext cx="4041775" cy="2697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9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7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71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285860"/>
            <a:ext cx="5111750" cy="48403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2714620"/>
            <a:ext cx="3008313" cy="34115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8802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1214422"/>
            <a:ext cx="5486400" cy="35131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8135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643182"/>
            <a:ext cx="8229600" cy="3482981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95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1285860"/>
            <a:ext cx="2057400" cy="4840303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285860"/>
            <a:ext cx="6019800" cy="4840303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68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93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B4C6B9-763D-4203-A363-A4C678A346A7}" type="slidenum">
              <a:rPr lang="nb-NO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219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9" y="3977217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1" y="2774445"/>
            <a:ext cx="3777443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90" y="4070741"/>
            <a:ext cx="3777445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5"/>
          </p:nvPr>
        </p:nvSpPr>
        <p:spPr>
          <a:xfrm>
            <a:off x="381001" y="5526618"/>
            <a:ext cx="3787775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E0B27D4B-E656-9743-B7A2-43732C218AD4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6"/>
          </p:nvPr>
        </p:nvSpPr>
        <p:spPr>
          <a:xfrm>
            <a:off x="381001" y="5298018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624412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2" name="Bilde 5" descr="Forsvaret_logo_midtstilt_cmyk_sort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1985963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e 12" descr="Forsvaret_navn_sort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6395216"/>
            <a:ext cx="591353" cy="7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56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87363" y="1888067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/>
          <p:cNvCxnSpPr/>
          <p:nvPr/>
        </p:nvCxnSpPr>
        <p:spPr>
          <a:xfrm>
            <a:off x="4505325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tel 6"/>
          <p:cNvSpPr>
            <a:spLocks noGrp="1"/>
          </p:cNvSpPr>
          <p:nvPr>
            <p:ph type="title"/>
          </p:nvPr>
        </p:nvSpPr>
        <p:spPr>
          <a:xfrm>
            <a:off x="379414" y="1001887"/>
            <a:ext cx="3779836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379413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E249CA-0250-3249-9197-95F0D8C55040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969506"/>
            <a:ext cx="3779838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3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624412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6759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4505325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87363" y="1888067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tel 6"/>
          <p:cNvSpPr>
            <a:spLocks noGrp="1"/>
          </p:cNvSpPr>
          <p:nvPr>
            <p:ph type="title"/>
          </p:nvPr>
        </p:nvSpPr>
        <p:spPr>
          <a:xfrm>
            <a:off x="379414" y="1001887"/>
            <a:ext cx="3779836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379413" y="1969506"/>
            <a:ext cx="3779838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Plassholder for dato 7"/>
          <p:cNvSpPr>
            <a:spLocks noGrp="1"/>
          </p:cNvSpPr>
          <p:nvPr>
            <p:ph type="dt" sz="half" idx="20"/>
          </p:nvPr>
        </p:nvSpPr>
        <p:spPr>
          <a:xfrm>
            <a:off x="379413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E1E4C9E-C005-E44A-A2A9-6F1D2A14CF9F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3" name="Plassholder for bilde 3"/>
          <p:cNvSpPr>
            <a:spLocks noGrp="1"/>
          </p:cNvSpPr>
          <p:nvPr>
            <p:ph type="pic" sz="quarter" idx="17"/>
          </p:nvPr>
        </p:nvSpPr>
        <p:spPr>
          <a:xfrm>
            <a:off x="4623124" y="116760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1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2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lassholder for bilde 3"/>
          <p:cNvSpPr>
            <a:spLocks noGrp="1"/>
          </p:cNvSpPr>
          <p:nvPr>
            <p:ph type="pic" sz="quarter" idx="23"/>
          </p:nvPr>
        </p:nvSpPr>
        <p:spPr>
          <a:xfrm>
            <a:off x="4623124" y="3489173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25210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5086350" y="1888067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/>
          <p:cNvCxnSpPr/>
          <p:nvPr/>
        </p:nvCxnSpPr>
        <p:spPr>
          <a:xfrm>
            <a:off x="46355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969506"/>
            <a:ext cx="3779838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Plassholder for dato 7"/>
          <p:cNvSpPr>
            <a:spLocks noGrp="1"/>
          </p:cNvSpPr>
          <p:nvPr>
            <p:ph type="dt" sz="half" idx="16"/>
          </p:nvPr>
        </p:nvSpPr>
        <p:spPr>
          <a:xfrm>
            <a:off x="6623050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82C8DC-AD1A-F347-8691-A7730C032184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0" name="Tittel 6"/>
          <p:cNvSpPr>
            <a:spLocks noGrp="1"/>
          </p:cNvSpPr>
          <p:nvPr>
            <p:ph type="title"/>
          </p:nvPr>
        </p:nvSpPr>
        <p:spPr>
          <a:xfrm>
            <a:off x="4977591" y="1001887"/>
            <a:ext cx="3779836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109382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pic>
        <p:nvPicPr>
          <p:cNvPr id="13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028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9502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8133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o bilder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4977591" y="1001887"/>
            <a:ext cx="3779836" cy="786192"/>
          </a:xfrm>
          <a:prstGeom prst="rect">
            <a:avLst/>
          </a:prstGeom>
        </p:spPr>
        <p:txBody>
          <a:bodyPr vert="horz" anchor="b"/>
          <a:lstStyle>
            <a:lvl1pPr algn="l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/>
        </p:nvCxnSpPr>
        <p:spPr>
          <a:xfrm>
            <a:off x="4635500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5086350" y="1888067"/>
            <a:ext cx="598488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dato 7"/>
          <p:cNvSpPr>
            <a:spLocks noGrp="1"/>
          </p:cNvSpPr>
          <p:nvPr>
            <p:ph type="dt" sz="half" idx="21"/>
          </p:nvPr>
        </p:nvSpPr>
        <p:spPr>
          <a:xfrm>
            <a:off x="6623050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9231656-746D-034F-B8C4-EEE5E29B43DA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0"/>
          </p:nvPr>
        </p:nvSpPr>
        <p:spPr>
          <a:xfrm>
            <a:off x="4977872" y="1969506"/>
            <a:ext cx="3779838" cy="4436937"/>
          </a:xfrm>
          <a:prstGeom prst="rect">
            <a:avLst/>
          </a:prstGeom>
          <a:noFill/>
        </p:spPr>
        <p:txBody>
          <a:bodyPr vert="horz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1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028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5219502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23"/>
          </p:nvPr>
        </p:nvSpPr>
        <p:spPr>
          <a:xfrm>
            <a:off x="114170" y="116760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7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114170" y="3489173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463220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4" y="1637608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386293" y="1701395"/>
            <a:ext cx="8359244" cy="4549828"/>
          </a:xfrm>
          <a:prstGeom prst="rect">
            <a:avLst/>
          </a:prstGeom>
          <a:noFill/>
        </p:spPr>
        <p:txBody>
          <a:bodyPr vert="horz" numCol="2" spcCol="1440000" anchor="t"/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387848" y="889002"/>
            <a:ext cx="8360366" cy="627941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52E12F-0C81-4245-859F-CDD4C33797BA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7"/>
          </p:nvPr>
        </p:nvSpPr>
        <p:spPr>
          <a:xfrm>
            <a:off x="625475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9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144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4" y="1637608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135062" y="889002"/>
            <a:ext cx="6865938" cy="627941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A68788A-D3C8-5B45-B1B2-8EC93B67E0EB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3"/>
          </p:nvPr>
        </p:nvSpPr>
        <p:spPr>
          <a:xfrm>
            <a:off x="1138465" y="1898952"/>
            <a:ext cx="3388178" cy="5016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sz="quarter" idx="14"/>
          </p:nvPr>
        </p:nvSpPr>
        <p:spPr>
          <a:xfrm>
            <a:off x="4612822" y="1898952"/>
            <a:ext cx="3388178" cy="5016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i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5"/>
          <p:cNvSpPr>
            <a:spLocks noGrp="1"/>
          </p:cNvSpPr>
          <p:nvPr>
            <p:ph sz="quarter" idx="15"/>
          </p:nvPr>
        </p:nvSpPr>
        <p:spPr>
          <a:xfrm>
            <a:off x="4612822" y="2406953"/>
            <a:ext cx="3388179" cy="38442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5" name="Plassholder for innhold 5"/>
          <p:cNvSpPr>
            <a:spLocks noGrp="1"/>
          </p:cNvSpPr>
          <p:nvPr>
            <p:ph sz="quarter" idx="16"/>
          </p:nvPr>
        </p:nvSpPr>
        <p:spPr>
          <a:xfrm>
            <a:off x="1138465" y="2406953"/>
            <a:ext cx="3388179" cy="3844271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Plassholder for bunntekst 3"/>
          <p:cNvSpPr>
            <a:spLocks noGrp="1"/>
          </p:cNvSpPr>
          <p:nvPr>
            <p:ph type="ftr" sz="quarter" idx="17"/>
          </p:nvPr>
        </p:nvSpPr>
        <p:spPr>
          <a:xfrm>
            <a:off x="625475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4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213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bilde - en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/>
          <p:cNvCxnSpPr/>
          <p:nvPr/>
        </p:nvCxnSpPr>
        <p:spPr>
          <a:xfrm>
            <a:off x="4271964" y="1630912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5"/>
          <p:cNvSpPr>
            <a:spLocks noGrp="1"/>
          </p:cNvSpPr>
          <p:nvPr>
            <p:ph sz="quarter" idx="10"/>
          </p:nvPr>
        </p:nvSpPr>
        <p:spPr>
          <a:xfrm>
            <a:off x="1910292" y="1701395"/>
            <a:ext cx="5312834" cy="4556883"/>
          </a:xfrm>
          <a:prstGeom prst="rect">
            <a:avLst/>
          </a:prstGeom>
          <a:noFill/>
        </p:spPr>
        <p:txBody>
          <a:bodyPr vert="horz" numCol="1" spcCol="1440000" anchor="t">
            <a:normAutofit/>
          </a:bodyPr>
          <a:lstStyle>
            <a:lvl1pPr marL="198000" indent="-162000">
              <a:lnSpc>
                <a:spcPct val="100000"/>
              </a:lnSpc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1pPr>
            <a:lvl2pPr marL="561600" indent="-23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2pPr>
            <a:lvl3pPr marL="9288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3pPr>
            <a:lvl4pPr marL="1494000">
              <a:defRPr sz="1600">
                <a:solidFill>
                  <a:srgbClr val="191919"/>
                </a:solidFill>
                <a:latin typeface="Cambria"/>
                <a:cs typeface="Cambria"/>
              </a:defRPr>
            </a:lvl4pPr>
            <a:lvl5pPr marL="2023200" indent="-198000">
              <a:buSzPct val="75000"/>
              <a:buFont typeface="Wingdings" charset="2"/>
              <a:buChar char="§"/>
              <a:defRPr sz="1600">
                <a:solidFill>
                  <a:srgbClr val="191919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Tittel 6"/>
          <p:cNvSpPr>
            <a:spLocks noGrp="1"/>
          </p:cNvSpPr>
          <p:nvPr>
            <p:ph type="title"/>
          </p:nvPr>
        </p:nvSpPr>
        <p:spPr>
          <a:xfrm>
            <a:off x="1911349" y="728735"/>
            <a:ext cx="5313364" cy="786192"/>
          </a:xfrm>
          <a:prstGeom prst="rect">
            <a:avLst/>
          </a:prstGeom>
        </p:spPr>
        <p:txBody>
          <a:bodyPr vert="horz" anchor="b"/>
          <a:lstStyle>
            <a:lvl1pPr algn="ctr">
              <a:defRPr sz="2000" i="1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" name="Plassholder for dato 7"/>
          <p:cNvSpPr>
            <a:spLocks noGrp="1"/>
          </p:cNvSpPr>
          <p:nvPr>
            <p:ph type="dt" sz="half" idx="12"/>
          </p:nvPr>
        </p:nvSpPr>
        <p:spPr>
          <a:xfrm>
            <a:off x="379413" y="6405033"/>
            <a:ext cx="2133600" cy="366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rgbClr val="B2B2B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36EA06A-A81D-D240-BE44-32EBD05E99CD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8" name="Plassholder for bunntekst 3"/>
          <p:cNvSpPr>
            <a:spLocks noGrp="1"/>
          </p:cNvSpPr>
          <p:nvPr>
            <p:ph type="ftr" sz="quarter" idx="15"/>
          </p:nvPr>
        </p:nvSpPr>
        <p:spPr>
          <a:xfrm>
            <a:off x="625475" y="407358"/>
            <a:ext cx="1760538" cy="3175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 dirty="0" smtClean="0">
                <a:solidFill>
                  <a:schemeClr val="tx1"/>
                </a:solidFill>
                <a:latin typeface="FORSVARET-Medium"/>
                <a:ea typeface="+mn-ea"/>
                <a:cs typeface="FORSVARET-Medium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9" name="Bilde 4" descr="Forsvaret_logo_RGB_sort3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699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57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/>
          </p:nvPr>
        </p:nvSpPr>
        <p:spPr>
          <a:xfrm>
            <a:off x="107862" y="115452"/>
            <a:ext cx="8928276" cy="6627096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rgbClr val="8C8C8C"/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9" y="7300385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918C3D43-121D-4B45-BB0A-5BCA39004A0A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9" y="7069667"/>
            <a:ext cx="3787775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73480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/>
          <p:cNvSpPr>
            <a:spLocks noGrp="1"/>
          </p:cNvSpPr>
          <p:nvPr>
            <p:ph type="pic" sz="quarter" idx="27"/>
          </p:nvPr>
        </p:nvSpPr>
        <p:spPr>
          <a:xfrm>
            <a:off x="4630489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3"/>
          <p:cNvSpPr>
            <a:spLocks noGrp="1"/>
          </p:cNvSpPr>
          <p:nvPr>
            <p:ph type="pic" sz="quarter" idx="20"/>
          </p:nvPr>
        </p:nvSpPr>
        <p:spPr>
          <a:xfrm>
            <a:off x="109382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9" y="7300385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8B138732-E9EC-9343-A0B8-6E1EE7BB2B88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9" y="7069667"/>
            <a:ext cx="3787775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292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3"/>
          <p:cNvSpPr>
            <a:spLocks noGrp="1"/>
          </p:cNvSpPr>
          <p:nvPr>
            <p:ph type="dt" sz="half" idx="14"/>
          </p:nvPr>
        </p:nvSpPr>
        <p:spPr>
          <a:xfrm>
            <a:off x="2852739" y="7300385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65927FE7-3007-6C48-83A8-764029389804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5"/>
          </p:nvPr>
        </p:nvSpPr>
        <p:spPr>
          <a:xfrm>
            <a:off x="2852739" y="7069667"/>
            <a:ext cx="3787775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2" name="Plassholder for bilde 3"/>
          <p:cNvSpPr>
            <a:spLocks noGrp="1"/>
          </p:cNvSpPr>
          <p:nvPr>
            <p:ph type="pic" sz="quarter" idx="23"/>
          </p:nvPr>
        </p:nvSpPr>
        <p:spPr>
          <a:xfrm>
            <a:off x="114170" y="116760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3" name="Plassholder for bilde 3"/>
          <p:cNvSpPr>
            <a:spLocks noGrp="1"/>
          </p:cNvSpPr>
          <p:nvPr>
            <p:ph type="pic" sz="quarter" idx="24"/>
          </p:nvPr>
        </p:nvSpPr>
        <p:spPr>
          <a:xfrm>
            <a:off x="114170" y="3489173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4" name="Plassholder for bilde 3"/>
          <p:cNvSpPr>
            <a:spLocks noGrp="1"/>
          </p:cNvSpPr>
          <p:nvPr>
            <p:ph type="pic" sz="quarter" idx="25"/>
          </p:nvPr>
        </p:nvSpPr>
        <p:spPr>
          <a:xfrm>
            <a:off x="4629200" y="116760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25" name="Plassholder for bilde 3"/>
          <p:cNvSpPr>
            <a:spLocks noGrp="1"/>
          </p:cNvSpPr>
          <p:nvPr>
            <p:ph type="pic" sz="quarter" idx="26"/>
          </p:nvPr>
        </p:nvSpPr>
        <p:spPr>
          <a:xfrm>
            <a:off x="4629200" y="3489173"/>
            <a:ext cx="4400860" cy="3255653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56679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k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1"/>
          </p:nvPr>
        </p:nvSpPr>
        <p:spPr>
          <a:xfrm>
            <a:off x="467178" y="620780"/>
            <a:ext cx="8209644" cy="561644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baseline="0">
                <a:solidFill>
                  <a:srgbClr val="31313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2"/>
          </p:nvPr>
        </p:nvSpPr>
        <p:spPr>
          <a:xfrm>
            <a:off x="2852739" y="7300385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00AA3AF8-5934-764E-8DD4-3CAB55D8A694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>
          <a:xfrm>
            <a:off x="2852739" y="7069667"/>
            <a:ext cx="3787775" cy="311151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38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ute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4271964" y="3977217"/>
            <a:ext cx="600075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2687638" y="2774445"/>
            <a:ext cx="3768724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Undertittel 2"/>
          <p:cNvSpPr>
            <a:spLocks noGrp="1"/>
          </p:cNvSpPr>
          <p:nvPr>
            <p:ph type="subTitle" idx="1"/>
          </p:nvPr>
        </p:nvSpPr>
        <p:spPr>
          <a:xfrm>
            <a:off x="2687637" y="4070741"/>
            <a:ext cx="3768726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82875" y="5526618"/>
            <a:ext cx="3778250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144DA534-4A31-B94E-B17F-1F08892AE267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682875" y="5298018"/>
            <a:ext cx="3778250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1" name="Bilde 5" descr="Forsvaret_logo_midtstilt_cmyk_sort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9" r="22554" b="23276"/>
          <a:stretch>
            <a:fillRect/>
          </a:stretch>
        </p:blipFill>
        <p:spPr bwMode="auto">
          <a:xfrm>
            <a:off x="4266190" y="349250"/>
            <a:ext cx="6111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e 13" descr="Forsvaret_navn_sort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4" y="6400989"/>
            <a:ext cx="591353" cy="7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480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- egen herald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tt linje 5"/>
          <p:cNvCxnSpPr/>
          <p:nvPr/>
        </p:nvCxnSpPr>
        <p:spPr>
          <a:xfrm>
            <a:off x="1995489" y="3977217"/>
            <a:ext cx="598487" cy="0"/>
          </a:xfrm>
          <a:prstGeom prst="line">
            <a:avLst/>
          </a:prstGeom>
          <a:ln w="6350">
            <a:solidFill>
              <a:srgbClr val="D7D7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505325" y="0"/>
            <a:ext cx="0" cy="6858000"/>
          </a:xfrm>
          <a:prstGeom prst="line">
            <a:avLst/>
          </a:prstGeom>
          <a:ln w="6350">
            <a:solidFill>
              <a:schemeClr val="bg1">
                <a:lumMod val="9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ittel 1"/>
          <p:cNvSpPr>
            <a:spLocks noGrp="1"/>
          </p:cNvSpPr>
          <p:nvPr>
            <p:ph type="ctrTitle"/>
          </p:nvPr>
        </p:nvSpPr>
        <p:spPr>
          <a:xfrm>
            <a:off x="382591" y="2774445"/>
            <a:ext cx="3777443" cy="1064011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200" spc="0" baseline="0">
                <a:solidFill>
                  <a:srgbClr val="191919"/>
                </a:solidFill>
                <a:latin typeface="Cambria"/>
                <a:cs typeface="Cambria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71" name="Undertittel 2"/>
          <p:cNvSpPr>
            <a:spLocks noGrp="1"/>
          </p:cNvSpPr>
          <p:nvPr>
            <p:ph type="subTitle" idx="1"/>
          </p:nvPr>
        </p:nvSpPr>
        <p:spPr>
          <a:xfrm>
            <a:off x="382590" y="4070741"/>
            <a:ext cx="3777445" cy="9247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 b="0" i="1">
                <a:solidFill>
                  <a:schemeClr val="bg1">
                    <a:lumMod val="50000"/>
                  </a:schemeClr>
                </a:solidFill>
                <a:latin typeface="Cambria"/>
                <a:cs typeface="Cambr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3" name="Plassholder for bilde 2"/>
          <p:cNvSpPr>
            <a:spLocks noGrp="1"/>
          </p:cNvSpPr>
          <p:nvPr>
            <p:ph type="pic" sz="quarter" idx="14"/>
          </p:nvPr>
        </p:nvSpPr>
        <p:spPr>
          <a:xfrm>
            <a:off x="1928363" y="392796"/>
            <a:ext cx="738187" cy="1173539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381001" y="5526618"/>
            <a:ext cx="3787775" cy="311149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bg1">
                    <a:lumMod val="65000"/>
                  </a:schemeClr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fld id="{B8B79C4A-3010-6544-A227-C290E0438C77}" type="datetime3">
              <a:rPr lang="en-US" smtClean="0"/>
              <a:t>13 June 2022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17"/>
          </p:nvPr>
        </p:nvSpPr>
        <p:spPr>
          <a:xfrm>
            <a:off x="381001" y="5298018"/>
            <a:ext cx="3787775" cy="309033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rgbClr val="A6A6A6"/>
                </a:solidFill>
                <a:latin typeface="Cambria"/>
                <a:ea typeface="+mn-ea"/>
                <a:cs typeface="Cambria"/>
              </a:defRPr>
            </a:lvl1pPr>
          </a:lstStyle>
          <a:p>
            <a:pPr>
              <a:defRPr/>
            </a:pPr>
            <a:endParaRPr lang="nb-NO"/>
          </a:p>
        </p:txBody>
      </p:sp>
      <p:pic>
        <p:nvPicPr>
          <p:cNvPr id="11" name="Bilde 10" descr="Forsvaret_navn_sort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98" y="6395216"/>
            <a:ext cx="591353" cy="76559"/>
          </a:xfrm>
          <a:prstGeom prst="rect">
            <a:avLst/>
          </a:prstGeom>
        </p:spPr>
      </p:pic>
      <p:sp>
        <p:nvSpPr>
          <p:cNvPr id="15" name="Plassholder for bilde 3"/>
          <p:cNvSpPr>
            <a:spLocks noGrp="1"/>
          </p:cNvSpPr>
          <p:nvPr>
            <p:ph type="pic" sz="quarter" idx="18"/>
          </p:nvPr>
        </p:nvSpPr>
        <p:spPr>
          <a:xfrm>
            <a:off x="4624412" y="115452"/>
            <a:ext cx="4398284" cy="6626920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8220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e 12" descr="bg_light_stripes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e 14" descr="light_hæ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7225"/>
            <a:ext cx="914400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Bilde 8" descr="purple bar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86525"/>
            <a:ext cx="914400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Plassholder for lysbildenummer 10"/>
          <p:cNvSpPr txBox="1">
            <a:spLocks noGrp="1"/>
          </p:cNvSpPr>
          <p:nvPr/>
        </p:nvSpPr>
        <p:spPr bwMode="white">
          <a:xfrm>
            <a:off x="8643938" y="6642100"/>
            <a:ext cx="3571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A55E3F59-4F59-4106-B87E-0B78CF5034A3}" type="slidenum">
              <a:rPr lang="en-US" sz="800" smtClean="0">
                <a:solidFill>
                  <a:srgbClr val="D9D9D9"/>
                </a:solidFill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00" smtClean="0">
              <a:solidFill>
                <a:srgbClr val="D9D9D9"/>
              </a:solidFill>
              <a:cs typeface="Arial" charset="0"/>
            </a:endParaRPr>
          </a:p>
        </p:txBody>
      </p:sp>
      <p:pic>
        <p:nvPicPr>
          <p:cNvPr id="1030" name="Bilde 11" descr="Forsvaret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60363"/>
            <a:ext cx="14874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395288" y="1268413"/>
            <a:ext cx="835183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333375"/>
            <a:ext cx="640873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4" name="TekstSylinder 13" descr="Avdelingsbetegnelse for driftsenhet som kan ha to linjer"/>
          <p:cNvSpPr txBox="1">
            <a:spLocks/>
          </p:cNvSpPr>
          <p:nvPr/>
        </p:nvSpPr>
        <p:spPr>
          <a:xfrm>
            <a:off x="1008063" y="738188"/>
            <a:ext cx="3240087" cy="1524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b-NO" sz="1300" smtClean="0">
                <a:solidFill>
                  <a:prstClr val="black"/>
                </a:solidFill>
                <a:latin typeface="FORSVARET-Medium" pitchFamily="2" charset="0"/>
                <a:cs typeface="Arial" charset="0"/>
              </a:rPr>
              <a:t>Krigsskolen</a:t>
            </a:r>
          </a:p>
        </p:txBody>
      </p:sp>
      <p:sp>
        <p:nvSpPr>
          <p:cNvPr id="1034" name="TekstSylinder 12"/>
          <p:cNvSpPr txBox="1">
            <a:spLocks noChangeAspect="1"/>
          </p:cNvSpPr>
          <p:nvPr/>
        </p:nvSpPr>
        <p:spPr bwMode="white">
          <a:xfrm>
            <a:off x="287338" y="6642100"/>
            <a:ext cx="7070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nb-NO" sz="800" smtClean="0">
                <a:solidFill>
                  <a:srgbClr val="D9D9D9"/>
                </a:solidFill>
                <a:cs typeface="Arial" charset="0"/>
              </a:rPr>
              <a:t>Ref: for eksempel prosjekttittel / avdeling / åååå.mm.dd</a:t>
            </a:r>
            <a:endParaRPr lang="en-US" sz="800" smtClean="0">
              <a:solidFill>
                <a:srgbClr val="D9D9D9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08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ktangel 50"/>
          <p:cNvSpPr>
            <a:spLocks/>
          </p:cNvSpPr>
          <p:nvPr/>
        </p:nvSpPr>
        <p:spPr>
          <a:xfrm>
            <a:off x="92075" y="127000"/>
            <a:ext cx="8959850" cy="660400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01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</p:sldLayoutIdLs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2000" i="1" kern="1200" spc="5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000" i="1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/>
          <a:ea typeface="ＭＳ Ｐゴシック" charset="0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quarter" idx="10"/>
          </p:nvPr>
        </p:nvSpPr>
        <p:spPr>
          <a:prstGeom prst="rect">
            <a:avLst/>
          </a:prstGeo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355863" y="248723"/>
            <a:ext cx="8360366" cy="627941"/>
          </a:xfrm>
        </p:spPr>
        <p:txBody>
          <a:bodyPr/>
          <a:lstStyle/>
          <a:p>
            <a:r>
              <a:rPr lang="nb-NO" dirty="0" err="1" smtClean="0"/>
              <a:t>Elcan</a:t>
            </a:r>
            <a:r>
              <a:rPr lang="nb-NO" dirty="0" smtClean="0"/>
              <a:t> </a:t>
            </a:r>
            <a:r>
              <a:rPr lang="nb-NO" dirty="0" smtClean="0"/>
              <a:t>1,5-6x </a:t>
            </a:r>
            <a:endParaRPr lang="nb-NO" dirty="0"/>
          </a:p>
        </p:txBody>
      </p:sp>
      <p:pic>
        <p:nvPicPr>
          <p:cNvPr id="6" name="Picture 2" descr="\\mil.no\L\HÆREN HVS KURS SKARPSKYTTER INSTRUKTØR\15-Verktøy til PPT presentasjoner\Graderingsmerker\Ugradert%20Forenkle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2772" y="6675120"/>
            <a:ext cx="681228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418" y="191674"/>
            <a:ext cx="604899" cy="604899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304"/>
            <a:ext cx="9144000" cy="5236696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3295578" y="1043518"/>
            <a:ext cx="2257669" cy="307777"/>
          </a:xfrm>
          <a:prstGeom prst="rect">
            <a:avLst/>
          </a:prstGeom>
          <a:noFill/>
        </p:spPr>
        <p:txBody>
          <a:bodyPr vert="horz" wrap="none" rtlCol="0" anchor="t">
            <a:spAutoFit/>
          </a:bodyPr>
          <a:lstStyle/>
          <a:p>
            <a:r>
              <a:rPr lang="nb-NO" sz="1400" i="1" dirty="0" smtClean="0">
                <a:solidFill>
                  <a:schemeClr val="tx1"/>
                </a:solidFill>
                <a:latin typeface="Cambria"/>
                <a:cs typeface="Cambria"/>
              </a:rPr>
              <a:t>MINIMI 7,62 Instruktørkurs</a:t>
            </a:r>
          </a:p>
        </p:txBody>
      </p:sp>
    </p:spTree>
    <p:extLst>
      <p:ext uri="{BB962C8B-B14F-4D97-AF65-F5344CB8AC3E}">
        <p14:creationId xmlns:p14="http://schemas.microsoft.com/office/powerpoint/2010/main" val="27752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Tekniske data</a:t>
            </a:r>
          </a:p>
          <a:p>
            <a:r>
              <a:rPr lang="nb-NO" dirty="0" smtClean="0"/>
              <a:t>Kulebanekompensator</a:t>
            </a:r>
          </a:p>
          <a:p>
            <a:r>
              <a:rPr lang="nb-NO" dirty="0" smtClean="0"/>
              <a:t>Avstandsbedømmelse</a:t>
            </a:r>
          </a:p>
          <a:p>
            <a:r>
              <a:rPr lang="nb-NO" dirty="0" smtClean="0"/>
              <a:t>Innskyting</a:t>
            </a:r>
          </a:p>
        </p:txBody>
      </p:sp>
      <p:pic>
        <p:nvPicPr>
          <p:cNvPr id="8" name="Plassholder for bilde 7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3" r="278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3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364402" y="420558"/>
            <a:ext cx="8360366" cy="627941"/>
          </a:xfrm>
        </p:spPr>
        <p:txBody>
          <a:bodyPr/>
          <a:lstStyle/>
          <a:p>
            <a:r>
              <a:rPr lang="nb-NO" dirty="0" err="1" smtClean="0"/>
              <a:t>Elcan</a:t>
            </a:r>
            <a:r>
              <a:rPr lang="nb-NO" dirty="0" smtClean="0"/>
              <a:t> 1-4x (5.56)</a:t>
            </a:r>
            <a:endParaRPr lang="nb-NO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" y="1048499"/>
            <a:ext cx="5794678" cy="302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48777"/>
            <a:ext cx="5410200" cy="300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14" y="4378581"/>
            <a:ext cx="2949486" cy="2447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08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071687"/>
            <a:ext cx="73152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Line 20"/>
          <p:cNvSpPr>
            <a:spLocks noChangeShapeType="1"/>
          </p:cNvSpPr>
          <p:nvPr/>
        </p:nvSpPr>
        <p:spPr bwMode="auto">
          <a:xfrm flipH="1">
            <a:off x="6367264" y="1471307"/>
            <a:ext cx="1176536" cy="160139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" name="Line 20"/>
          <p:cNvSpPr>
            <a:spLocks noChangeShapeType="1"/>
          </p:cNvSpPr>
          <p:nvPr/>
        </p:nvSpPr>
        <p:spPr bwMode="auto">
          <a:xfrm>
            <a:off x="2241997" y="1821627"/>
            <a:ext cx="288032" cy="40570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flipV="1">
            <a:off x="908050" y="5217988"/>
            <a:ext cx="402415" cy="7469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4944724" y="2793651"/>
            <a:ext cx="288032" cy="40570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4829870" y="2590800"/>
            <a:ext cx="288032" cy="40570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" name="Line 20"/>
          <p:cNvSpPr>
            <a:spLocks noChangeShapeType="1"/>
          </p:cNvSpPr>
          <p:nvPr/>
        </p:nvSpPr>
        <p:spPr bwMode="auto">
          <a:xfrm flipH="1" flipV="1">
            <a:off x="5774432" y="3758502"/>
            <a:ext cx="1464568" cy="10420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" name="TekstSylinder 11"/>
          <p:cNvSpPr txBox="1"/>
          <p:nvPr/>
        </p:nvSpPr>
        <p:spPr>
          <a:xfrm>
            <a:off x="840539" y="1471307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Fremre regnsikte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6079232" y="1045014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Retikkel</a:t>
            </a:r>
            <a:r>
              <a:rPr lang="nb-NO" dirty="0" smtClean="0"/>
              <a:t>/rød-punkt bryter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7086600" y="474904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Batterilokk</a:t>
            </a:r>
            <a:endParaRPr lang="nb-NO" dirty="0"/>
          </a:p>
        </p:txBody>
      </p:sp>
      <p:sp>
        <p:nvSpPr>
          <p:cNvPr id="15" name="Line 20"/>
          <p:cNvSpPr>
            <a:spLocks noChangeShapeType="1"/>
          </p:cNvSpPr>
          <p:nvPr/>
        </p:nvSpPr>
        <p:spPr bwMode="auto">
          <a:xfrm flipH="1" flipV="1">
            <a:off x="2584006" y="5397370"/>
            <a:ext cx="692593" cy="71536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 flipH="1" flipV="1">
            <a:off x="6250550" y="5153546"/>
            <a:ext cx="512331" cy="8114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TekstSylinder 16"/>
          <p:cNvSpPr txBox="1"/>
          <p:nvPr/>
        </p:nvSpPr>
        <p:spPr>
          <a:xfrm>
            <a:off x="6146393" y="589401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Høydejusteringsratt</a:t>
            </a:r>
            <a:endParaRPr lang="nb-NO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2987007" y="607867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FOV spake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67430" y="5928068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Sidejusteringsskrue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639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523" y="2075279"/>
            <a:ext cx="6840254" cy="3802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209800" y="4776698"/>
            <a:ext cx="1127149" cy="40490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5184413" y="5599142"/>
            <a:ext cx="525017" cy="69815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3629367" y="5603029"/>
            <a:ext cx="813269" cy="6942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4126565" y="624840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Låsehendler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25475" y="5160516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Lås for høydejustering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762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30" y="1516943"/>
            <a:ext cx="7225802" cy="4823224"/>
          </a:xfr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Elcan</a:t>
            </a:r>
            <a:r>
              <a:rPr lang="nb-NO" dirty="0" smtClean="0"/>
              <a:t> </a:t>
            </a:r>
            <a:r>
              <a:rPr lang="nb-NO" dirty="0" err="1" smtClean="0"/>
              <a:t>vs</a:t>
            </a:r>
            <a:r>
              <a:rPr lang="nb-NO" dirty="0" smtClean="0"/>
              <a:t> </a:t>
            </a:r>
            <a:r>
              <a:rPr lang="nb-NO" dirty="0" err="1" smtClean="0"/>
              <a:t>Aimpoint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2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quarter" idx="4294967295"/>
          </p:nvPr>
        </p:nvSpPr>
        <p:spPr>
          <a:xfrm>
            <a:off x="0" y="2057400"/>
            <a:ext cx="4419600" cy="515937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Fordeler ved å nytte ELCAN over </a:t>
            </a:r>
            <a:r>
              <a:rPr lang="nb-NO" dirty="0" err="1"/>
              <a:t>Aimpoint</a:t>
            </a:r>
            <a:r>
              <a:rPr lang="nb-NO" dirty="0"/>
              <a:t> er:</a:t>
            </a:r>
          </a:p>
          <a:p>
            <a:pPr lvl="0"/>
            <a:r>
              <a:rPr lang="nb-NO" dirty="0"/>
              <a:t>Hurtig bytte mellom 1 og 4/1,5 og 6 ganger forstørrelse</a:t>
            </a:r>
          </a:p>
          <a:p>
            <a:pPr lvl="0"/>
            <a:r>
              <a:rPr lang="nb-NO" dirty="0"/>
              <a:t>Kulebanekompensator og avstandsbedømmelse – høyere sannsynlighet for førstebygetreff</a:t>
            </a:r>
          </a:p>
          <a:p>
            <a:pPr lvl="0"/>
            <a:r>
              <a:rPr lang="nb-NO" dirty="0"/>
              <a:t>Ikke avhengig av batteri for å fungere</a:t>
            </a:r>
          </a:p>
          <a:p>
            <a:pPr lvl="0"/>
            <a:r>
              <a:rPr lang="nb-NO" dirty="0"/>
              <a:t>Meget god optisk kvalitet</a:t>
            </a:r>
          </a:p>
          <a:p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4572000" y="2057400"/>
            <a:ext cx="44196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b-NO" sz="1600" dirty="0">
                <a:latin typeface="Cambria"/>
                <a:ea typeface="ＭＳ Ｐゴシック" charset="0"/>
                <a:cs typeface="Cambria"/>
              </a:rPr>
              <a:t>Fordeler med å benytte </a:t>
            </a:r>
            <a:r>
              <a:rPr lang="nb-NO" sz="1600" dirty="0" err="1">
                <a:latin typeface="Cambria"/>
                <a:ea typeface="ＭＳ Ｐゴシック" charset="0"/>
                <a:cs typeface="Cambria"/>
              </a:rPr>
              <a:t>aimpoint</a:t>
            </a:r>
            <a:r>
              <a:rPr lang="nb-NO" sz="1600" dirty="0">
                <a:latin typeface="Cambria"/>
                <a:ea typeface="ＭＳ Ｐゴシック" charset="0"/>
                <a:cs typeface="Cambria"/>
              </a:rPr>
              <a:t> over ELCAN er:</a:t>
            </a:r>
          </a:p>
          <a:p>
            <a:pPr marL="342900" lvl="0" indent="-342900"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b-NO" sz="1600" dirty="0">
                <a:latin typeface="Cambria"/>
                <a:ea typeface="ＭＳ Ｐゴシック" charset="0"/>
                <a:cs typeface="Cambria"/>
              </a:rPr>
              <a:t>Mulighet for å justere størrelsen på rødpunkt – lettere å treffe små mål</a:t>
            </a:r>
          </a:p>
          <a:p>
            <a:pPr marL="342900" lvl="0" indent="-342900"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b-NO" sz="1600" dirty="0">
                <a:latin typeface="Cambria"/>
                <a:ea typeface="ＭＳ Ｐゴシック" charset="0"/>
                <a:cs typeface="Cambria"/>
              </a:rPr>
              <a:t>Lavere vekt</a:t>
            </a:r>
          </a:p>
          <a:p>
            <a:pPr marL="342900" lvl="0" indent="-342900"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b-NO" sz="1600" dirty="0">
                <a:latin typeface="Cambria"/>
                <a:ea typeface="ＭＳ Ｐゴシック" charset="0"/>
                <a:cs typeface="Cambria"/>
              </a:rPr>
              <a:t>Mindre ømfintlig for </a:t>
            </a:r>
            <a:r>
              <a:rPr lang="nb-NO" sz="1600" dirty="0" smtClean="0">
                <a:latin typeface="Cambria"/>
                <a:ea typeface="ＭＳ Ｐゴシック" charset="0"/>
                <a:cs typeface="Cambria"/>
              </a:rPr>
              <a:t>parallaksefeil og dugg</a:t>
            </a:r>
            <a:endParaRPr lang="nb-NO" sz="1600" dirty="0">
              <a:latin typeface="Cambria"/>
              <a:ea typeface="ＭＳ Ｐゴシック" charset="0"/>
              <a:cs typeface="Cambria"/>
            </a:endParaRPr>
          </a:p>
          <a:p>
            <a:pPr marL="342900" lvl="0" indent="-342900" defTabSz="4572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nb-NO" sz="1600" dirty="0">
                <a:latin typeface="Cambria"/>
                <a:ea typeface="ＭＳ Ｐゴシック" charset="0"/>
                <a:cs typeface="Cambria"/>
              </a:rPr>
              <a:t>Noen skyttere rapporter at det er lettere å sikte underveis i bygen med </a:t>
            </a:r>
            <a:r>
              <a:rPr lang="nb-NO" sz="1600" dirty="0" err="1">
                <a:latin typeface="Cambria"/>
                <a:ea typeface="ＭＳ Ｐゴシック" charset="0"/>
                <a:cs typeface="Cambria"/>
              </a:rPr>
              <a:t>aimpoint</a:t>
            </a:r>
            <a:endParaRPr lang="nb-NO" sz="1600" dirty="0">
              <a:latin typeface="Cambria"/>
              <a:ea typeface="ＭＳ Ｐゴシック" charset="0"/>
              <a:cs typeface="Cambria"/>
            </a:endParaRPr>
          </a:p>
        </p:txBody>
      </p:sp>
      <p:sp>
        <p:nvSpPr>
          <p:cNvPr id="7" name="Tittel 2"/>
          <p:cNvSpPr txBox="1">
            <a:spLocks/>
          </p:cNvSpPr>
          <p:nvPr/>
        </p:nvSpPr>
        <p:spPr>
          <a:xfrm>
            <a:off x="387848" y="889002"/>
            <a:ext cx="8360366" cy="627941"/>
          </a:xfrm>
          <a:prstGeom prst="rect">
            <a:avLst/>
          </a:prstGeom>
        </p:spPr>
        <p:txBody>
          <a:bodyPr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 kern="1200" spc="5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b-NO" smtClean="0"/>
              <a:t>Elcan vs Aimpoint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39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nb-NO" sz="2000" dirty="0" err="1" smtClean="0">
                <a:solidFill>
                  <a:srgbClr val="000000"/>
                </a:solidFill>
                <a:latin typeface="Arial" charset="0"/>
              </a:rPr>
              <a:t>Forstørrelse</a:t>
            </a:r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 smtClean="0">
                <a:latin typeface="Arial" charset="0"/>
              </a:rPr>
              <a:t>1,5x </a:t>
            </a:r>
            <a:r>
              <a:rPr lang="en-US" altLang="nb-NO" sz="2000" dirty="0">
                <a:latin typeface="Arial" charset="0"/>
              </a:rPr>
              <a:t>- </a:t>
            </a:r>
            <a:r>
              <a:rPr lang="en-US" altLang="nb-NO" sz="2000" dirty="0" smtClean="0">
                <a:latin typeface="Arial" charset="0"/>
              </a:rPr>
              <a:t>6x</a:t>
            </a:r>
            <a:endParaRPr lang="en-US" altLang="nb-NO" sz="2000" dirty="0">
              <a:latin typeface="Arial" charset="0"/>
            </a:endParaRPr>
          </a:p>
          <a:p>
            <a:r>
              <a:rPr lang="en-US" altLang="nb-NO" sz="2000" dirty="0">
                <a:solidFill>
                  <a:srgbClr val="000000"/>
                </a:solidFill>
                <a:latin typeface="Arial" charset="0"/>
              </a:rPr>
              <a:t>Field of View: </a:t>
            </a:r>
            <a:r>
              <a:rPr lang="en-US" altLang="nb-NO" sz="2000" dirty="0" smtClean="0">
                <a:latin typeface="Arial" charset="0"/>
              </a:rPr>
              <a:t>16</a:t>
            </a:r>
            <a:r>
              <a:rPr lang="en-US" altLang="nb-NO" sz="2000" dirty="0" smtClean="0">
                <a:latin typeface="Arial" charset="0"/>
              </a:rPr>
              <a:t>°/   </a:t>
            </a:r>
            <a:r>
              <a:rPr lang="en-US" altLang="nb-NO" sz="2000" dirty="0">
                <a:latin typeface="Arial" charset="0"/>
              </a:rPr>
              <a:t>4</a:t>
            </a:r>
            <a:r>
              <a:rPr lang="en-US" altLang="nb-NO" sz="2000" dirty="0" smtClean="0">
                <a:latin typeface="Arial" charset="0"/>
              </a:rPr>
              <a:t>°</a:t>
            </a:r>
            <a:endParaRPr lang="en-US" altLang="nb-NO" sz="2000" dirty="0">
              <a:latin typeface="Arial" charset="0"/>
            </a:endParaRPr>
          </a:p>
          <a:p>
            <a:r>
              <a:rPr lang="en-US" altLang="nb-NO" sz="2000" dirty="0" err="1" smtClean="0">
                <a:solidFill>
                  <a:srgbClr val="000000"/>
                </a:solidFill>
                <a:latin typeface="Arial" charset="0"/>
              </a:rPr>
              <a:t>Øyeavstand</a:t>
            </a:r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 smtClean="0">
                <a:latin typeface="Arial" charset="0"/>
              </a:rPr>
              <a:t>70mm</a:t>
            </a:r>
            <a:endParaRPr lang="en-US" altLang="nb-NO" sz="2000" dirty="0">
              <a:latin typeface="Arial" charset="0"/>
            </a:endParaRPr>
          </a:p>
          <a:p>
            <a:r>
              <a:rPr lang="en-US" altLang="nb-NO" sz="2000" dirty="0" err="1" smtClean="0">
                <a:solidFill>
                  <a:srgbClr val="000000"/>
                </a:solidFill>
                <a:latin typeface="Arial" charset="0"/>
              </a:rPr>
              <a:t>Siktejusteringsmuligheter</a:t>
            </a:r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>
                <a:latin typeface="Arial" charset="0"/>
              </a:rPr>
              <a:t>±60 MOA</a:t>
            </a:r>
          </a:p>
          <a:p>
            <a:r>
              <a:rPr lang="en-US" altLang="nb-NO" sz="2000" dirty="0" err="1" smtClean="0">
                <a:solidFill>
                  <a:srgbClr val="000000"/>
                </a:solidFill>
                <a:latin typeface="Arial" charset="0"/>
              </a:rPr>
              <a:t>Justeringsverdi</a:t>
            </a:r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>
                <a:latin typeface="Arial" charset="0"/>
              </a:rPr>
              <a:t>½ MOA</a:t>
            </a:r>
          </a:p>
          <a:p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Weight</a:t>
            </a:r>
            <a:r>
              <a:rPr lang="en-US" altLang="nb-NO" sz="2000" dirty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 smtClean="0">
                <a:latin typeface="Arial" charset="0"/>
              </a:rPr>
              <a:t>70</a:t>
            </a:r>
            <a:r>
              <a:rPr lang="en-US" altLang="nb-NO" sz="2000" dirty="0" smtClean="0">
                <a:latin typeface="Arial" charset="0"/>
              </a:rPr>
              <a:t>0 </a:t>
            </a:r>
            <a:r>
              <a:rPr lang="en-US" altLang="nb-NO" sz="2000" dirty="0" smtClean="0">
                <a:latin typeface="Arial" charset="0"/>
              </a:rPr>
              <a:t>Gram</a:t>
            </a:r>
          </a:p>
          <a:p>
            <a:r>
              <a:rPr lang="en-US" altLang="nb-NO" sz="2000" dirty="0" err="1" smtClean="0">
                <a:solidFill>
                  <a:srgbClr val="000000"/>
                </a:solidFill>
                <a:latin typeface="Arial" charset="0"/>
              </a:rPr>
              <a:t>Rødpunkt</a:t>
            </a:r>
            <a:r>
              <a:rPr lang="en-US" altLang="nb-NO" sz="20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en-US" altLang="nb-NO" sz="2000" dirty="0" smtClean="0">
                <a:latin typeface="Arial" charset="0"/>
              </a:rPr>
              <a:t>6/1.5 </a:t>
            </a:r>
            <a:r>
              <a:rPr lang="en-US" altLang="nb-NO" sz="2000" dirty="0">
                <a:latin typeface="Arial" charset="0"/>
              </a:rPr>
              <a:t>MOA 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Teknisk data </a:t>
            </a:r>
            <a:r>
              <a:rPr lang="nb-NO" dirty="0" err="1" smtClean="0"/>
              <a:t>Elcan</a:t>
            </a:r>
            <a:r>
              <a:rPr lang="nb-NO" dirty="0" smtClean="0"/>
              <a:t> </a:t>
            </a:r>
            <a:r>
              <a:rPr lang="nb-NO" dirty="0" smtClean="0"/>
              <a:t>1,5-6x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4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7848" y="1716256"/>
            <a:ext cx="3532548" cy="4549775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Kulebanekompensator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681087"/>
            <a:ext cx="38100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5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Reti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596" y="1586401"/>
            <a:ext cx="3076818" cy="473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Avstandsbedømmelse ved hjelp av </a:t>
            </a:r>
            <a:r>
              <a:rPr lang="nb-NO" dirty="0" err="1" smtClean="0"/>
              <a:t>Elcan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2268759" y="3529070"/>
            <a:ext cx="24657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 smtClean="0"/>
              <a:t>200-600m: </a:t>
            </a:r>
            <a:r>
              <a:rPr lang="nb-NO" sz="1100" dirty="0" smtClean="0"/>
              <a:t>Bredden på streken tilsvarer</a:t>
            </a:r>
            <a:br>
              <a:rPr lang="nb-NO" sz="1100" dirty="0" smtClean="0"/>
            </a:br>
            <a:r>
              <a:rPr lang="nb-NO" sz="1100" dirty="0" smtClean="0"/>
              <a:t>en målbredde (48cm)</a:t>
            </a:r>
            <a:endParaRPr lang="nb-NO" sz="1100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4953000" y="5105400"/>
            <a:ext cx="254428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 smtClean="0"/>
              <a:t>700-1000m: </a:t>
            </a:r>
            <a:br>
              <a:rPr lang="nb-NO" sz="1100" dirty="0" smtClean="0"/>
            </a:br>
            <a:r>
              <a:rPr lang="nb-NO" sz="1100" dirty="0" smtClean="0"/>
              <a:t>Avstanden mellom de</a:t>
            </a:r>
            <a:br>
              <a:rPr lang="nb-NO" sz="1100" dirty="0" smtClean="0"/>
            </a:br>
            <a:r>
              <a:rPr lang="nb-NO" sz="1100" dirty="0" smtClean="0"/>
              <a:t>strekene tilsvarer to personellmål (96cm)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27718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81087"/>
            <a:ext cx="7103564" cy="4693219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avstanden?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81417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53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04801" y="1260281"/>
            <a:ext cx="8443414" cy="5578439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638800"/>
            <a:ext cx="502871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095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Vedlikehold av </a:t>
            </a:r>
            <a:r>
              <a:rPr lang="nb-NO" dirty="0" err="1" smtClean="0"/>
              <a:t>Elcan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2" y="1516943"/>
            <a:ext cx="4438650" cy="332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45" y="1516943"/>
            <a:ext cx="4648200" cy="349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25" y="4400086"/>
            <a:ext cx="3186112" cy="245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1295400" y="4267200"/>
            <a:ext cx="685800" cy="144000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981201" y="4267200"/>
            <a:ext cx="881174" cy="152400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28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51338" y="450135"/>
            <a:ext cx="8360366" cy="627941"/>
          </a:xfrm>
        </p:spPr>
        <p:txBody>
          <a:bodyPr/>
          <a:lstStyle/>
          <a:p>
            <a:r>
              <a:rPr lang="nb-NO" dirty="0"/>
              <a:t>Vedlikehold av </a:t>
            </a:r>
            <a:r>
              <a:rPr lang="nb-NO" dirty="0" err="1" smtClean="0"/>
              <a:t>Elcan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29645"/>
            <a:ext cx="5105400" cy="3601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08946"/>
            <a:ext cx="3867150" cy="38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49687"/>
            <a:ext cx="4724400" cy="30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RSVARET Ver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800" dirty="0" err="1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Forsvaret_4-3">
  <a:themeElements>
    <a:clrScheme name="Forsvarets farger">
      <a:dk1>
        <a:srgbClr val="191919"/>
      </a:dk1>
      <a:lt1>
        <a:srgbClr val="EFEFEF"/>
      </a:lt1>
      <a:dk2>
        <a:srgbClr val="191919"/>
      </a:dk2>
      <a:lt2>
        <a:srgbClr val="F0F0F0"/>
      </a:lt2>
      <a:accent1>
        <a:srgbClr val="735D31"/>
      </a:accent1>
      <a:accent2>
        <a:srgbClr val="6B8887"/>
      </a:accent2>
      <a:accent3>
        <a:srgbClr val="BFBC92"/>
      </a:accent3>
      <a:accent4>
        <a:srgbClr val="67869B"/>
      </a:accent4>
      <a:accent5>
        <a:srgbClr val="5F625B"/>
      </a:accent5>
      <a:accent6>
        <a:srgbClr val="C5A870"/>
      </a:accent6>
      <a:hlink>
        <a:srgbClr val="453E08"/>
      </a:hlink>
      <a:folHlink>
        <a:srgbClr val="4A4A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">
          <a:solidFill>
            <a:schemeClr val="tx1">
              <a:lumMod val="25000"/>
              <a:lumOff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rtlCol="0" anchor="t">
        <a:spAutoFit/>
      </a:bodyPr>
      <a:lstStyle>
        <a:defPPr>
          <a:defRPr sz="1600" dirty="0" smtClean="0">
            <a:solidFill>
              <a:schemeClr val="tx1"/>
            </a:solidFill>
            <a:latin typeface="Cambria"/>
            <a:cs typeface="Cambri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6356</TotalTime>
  <Words>197</Words>
  <Application>Microsoft Office PowerPoint</Application>
  <PresentationFormat>Skjermfremvisning (4:3)</PresentationFormat>
  <Paragraphs>46</Paragraphs>
  <Slides>14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Cambria</vt:lpstr>
      <vt:lpstr>FORSVARET-Medium</vt:lpstr>
      <vt:lpstr>Wingdings</vt:lpstr>
      <vt:lpstr>FORSVARET Verden</vt:lpstr>
      <vt:lpstr>Forsvaret_4-3</vt:lpstr>
      <vt:lpstr>Elcan 1,5-6x </vt:lpstr>
      <vt:lpstr>Agenda</vt:lpstr>
      <vt:lpstr>Elcan 1-4x (5.56)</vt:lpstr>
      <vt:lpstr>PowerPoint-presentasjon</vt:lpstr>
      <vt:lpstr>PowerPoint-presentasjon</vt:lpstr>
      <vt:lpstr>Elcan vs Aimpoint</vt:lpstr>
      <vt:lpstr>PowerPoint-presentasjon</vt:lpstr>
      <vt:lpstr>Teknisk data Elcan 1,5-6x</vt:lpstr>
      <vt:lpstr>Kulebanekompensator</vt:lpstr>
      <vt:lpstr>Avstandsbedømmelse ved hjelp av Elcan</vt:lpstr>
      <vt:lpstr>Hva er avstanden?</vt:lpstr>
      <vt:lpstr>PowerPoint-presentasjon</vt:lpstr>
      <vt:lpstr>Vedlikehold av Elcan</vt:lpstr>
      <vt:lpstr>Vedlikehold av Elcan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Vedlikehold / MBK NVS, PEQ, AP</dc:title>
  <dc:creator>Langseth. Magnus</dc:creator>
  <cp:lastModifiedBy>Langseth, Magnus Ingemar</cp:lastModifiedBy>
  <cp:revision>144</cp:revision>
  <dcterms:created xsi:type="dcterms:W3CDTF">2006-08-16T00:00:00Z</dcterms:created>
  <dcterms:modified xsi:type="dcterms:W3CDTF">2022-06-13T10:00:27Z</dcterms:modified>
</cp:coreProperties>
</file>